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5" r:id="rId2"/>
    <p:sldId id="266" r:id="rId3"/>
    <p:sldId id="267" r:id="rId4"/>
    <p:sldId id="269" r:id="rId5"/>
    <p:sldId id="270" r:id="rId6"/>
    <p:sldId id="271" r:id="rId7"/>
    <p:sldId id="272" r:id="rId8"/>
    <p:sldId id="273" r:id="rId9"/>
    <p:sldId id="274" r:id="rId10"/>
    <p:sldId id="275" r:id="rId11"/>
    <p:sldId id="276" r:id="rId12"/>
    <p:sldId id="277" r:id="rId13"/>
    <p:sldId id="278" r:id="rId14"/>
    <p:sldId id="279" r:id="rId15"/>
    <p:sldId id="280" r:id="rId16"/>
    <p:sldId id="282" r:id="rId17"/>
    <p:sldId id="281" r:id="rId18"/>
    <p:sldId id="283" r:id="rId19"/>
    <p:sldId id="284" r:id="rId20"/>
    <p:sldId id="285" r:id="rId21"/>
    <p:sldId id="286" r:id="rId22"/>
    <p:sldId id="287" r:id="rId2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400" y="5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AA976C-8D96-4A00-A2C0-B0C062AB40C1}" type="datetimeFigureOut">
              <a:rPr lang="nl-NL" smtClean="0"/>
              <a:pPr/>
              <a:t>6-12-2021</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B3DA0A-9C66-4B8F-894D-80E08DDA8AD3}" type="slidenum">
              <a:rPr lang="nl-NL" smtClean="0"/>
              <a:pPr/>
              <a:t>‹nr.›</a:t>
            </a:fld>
            <a:endParaRPr lang="nl-NL"/>
          </a:p>
        </p:txBody>
      </p:sp>
    </p:spTree>
    <p:extLst>
      <p:ext uri="{BB962C8B-B14F-4D97-AF65-F5344CB8AC3E}">
        <p14:creationId xmlns:p14="http://schemas.microsoft.com/office/powerpoint/2010/main" val="18723356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 Wie is </a:t>
            </a:r>
            <a:r>
              <a:rPr lang="nl-NL" dirty="0" err="1"/>
              <a:t>poh</a:t>
            </a:r>
            <a:r>
              <a:rPr lang="nl-NL" dirty="0"/>
              <a:t> s en wie </a:t>
            </a:r>
            <a:r>
              <a:rPr lang="nl-NL" dirty="0" err="1"/>
              <a:t>poh</a:t>
            </a:r>
            <a:r>
              <a:rPr lang="nl-NL" dirty="0"/>
              <a:t> </a:t>
            </a:r>
            <a:r>
              <a:rPr lang="nl-NL" dirty="0" err="1"/>
              <a:t>ggz</a:t>
            </a:r>
            <a:r>
              <a:rPr lang="nl-NL" dirty="0"/>
              <a:t>? Hoe</a:t>
            </a:r>
            <a:r>
              <a:rPr lang="nl-NL" baseline="0" dirty="0"/>
              <a:t> herken je emotie eters in de praktijk?</a:t>
            </a:r>
            <a:endParaRPr lang="nl-NL" dirty="0"/>
          </a:p>
          <a:p>
            <a:r>
              <a:rPr lang="nl-NL" dirty="0"/>
              <a:t>-Reden scholing</a:t>
            </a:r>
            <a:r>
              <a:rPr lang="nl-NL" baseline="0" dirty="0"/>
              <a:t> geven aan </a:t>
            </a:r>
            <a:r>
              <a:rPr lang="nl-NL" baseline="0" dirty="0" err="1"/>
              <a:t>poh-ers</a:t>
            </a:r>
            <a:r>
              <a:rPr lang="nl-NL" baseline="0" dirty="0"/>
              <a:t>: wil graag met jullie delen hoe ik </a:t>
            </a:r>
            <a:r>
              <a:rPr lang="nl-NL" baseline="0" dirty="0" err="1"/>
              <a:t>clienten</a:t>
            </a:r>
            <a:r>
              <a:rPr lang="nl-NL" baseline="0" dirty="0"/>
              <a:t> begeleid het emotie eten onder controle te krijgen en daarmee blijvend gewicht te verliezen. Daarmee zal het een interactieve avond worden waar ik jullie meeneem met de eerste stappen van het behandelplan die ik toepas bij emotie eters. Vragen tussendoor welkom</a:t>
            </a:r>
            <a:endParaRPr lang="nl-NL" dirty="0"/>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2</a:t>
            </a:fld>
            <a:endParaRPr lang="nl-NL"/>
          </a:p>
        </p:txBody>
      </p:sp>
    </p:spTree>
    <p:extLst>
      <p:ext uri="{BB962C8B-B14F-4D97-AF65-F5344CB8AC3E}">
        <p14:creationId xmlns:p14="http://schemas.microsoft.com/office/powerpoint/2010/main" val="36967943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Tools: </a:t>
            </a:r>
            <a:r>
              <a:rPr lang="nl-NL" dirty="0" err="1"/>
              <a:t>eet-gedachtendagboek</a:t>
            </a:r>
            <a:r>
              <a:rPr lang="nl-NL" dirty="0"/>
              <a:t>,</a:t>
            </a:r>
            <a:r>
              <a:rPr lang="nl-NL" baseline="0" dirty="0"/>
              <a:t> tips voor tussendoor, voorbeelddagmenu</a:t>
            </a:r>
            <a:endParaRPr lang="nl-NL" dirty="0"/>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15</a:t>
            </a:fld>
            <a:endParaRPr lang="nl-NL"/>
          </a:p>
        </p:txBody>
      </p:sp>
    </p:spTree>
    <p:extLst>
      <p:ext uri="{BB962C8B-B14F-4D97-AF65-F5344CB8AC3E}">
        <p14:creationId xmlns:p14="http://schemas.microsoft.com/office/powerpoint/2010/main" val="2020397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2300-2400kcal …  </a:t>
            </a:r>
            <a:r>
              <a:rPr lang="nl-NL" dirty="0" err="1"/>
              <a:t>evt</a:t>
            </a:r>
            <a:r>
              <a:rPr lang="nl-NL" dirty="0"/>
              <a:t> nog vicieuze</a:t>
            </a:r>
            <a:r>
              <a:rPr lang="nl-NL" baseline="0" dirty="0"/>
              <a:t> cirkel uitleggen</a:t>
            </a:r>
            <a:endParaRPr lang="nl-NL" dirty="0"/>
          </a:p>
        </p:txBody>
      </p:sp>
      <p:sp>
        <p:nvSpPr>
          <p:cNvPr id="4" name="Tijdelijke aanduiding voor dianummer 3"/>
          <p:cNvSpPr>
            <a:spLocks noGrp="1"/>
          </p:cNvSpPr>
          <p:nvPr>
            <p:ph type="sldNum" sz="quarter" idx="10"/>
          </p:nvPr>
        </p:nvSpPr>
        <p:spPr/>
        <p:txBody>
          <a:bodyPr/>
          <a:lstStyle/>
          <a:p>
            <a:fld id="{5CA70B85-40A4-4E10-9755-88D0D4183B21}" type="slidenum">
              <a:rPr lang="nl-NL" smtClean="0"/>
              <a:pPr/>
              <a:t>16</a:t>
            </a:fld>
            <a:endParaRPr lang="nl-NL"/>
          </a:p>
        </p:txBody>
      </p:sp>
    </p:spTree>
    <p:extLst>
      <p:ext uri="{BB962C8B-B14F-4D97-AF65-F5344CB8AC3E}">
        <p14:creationId xmlns:p14="http://schemas.microsoft.com/office/powerpoint/2010/main" val="9123818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1460kcal</a:t>
            </a:r>
          </a:p>
        </p:txBody>
      </p:sp>
      <p:sp>
        <p:nvSpPr>
          <p:cNvPr id="4" name="Tijdelijke aanduiding voor dianummer 3"/>
          <p:cNvSpPr>
            <a:spLocks noGrp="1"/>
          </p:cNvSpPr>
          <p:nvPr>
            <p:ph type="sldNum" sz="quarter" idx="10"/>
          </p:nvPr>
        </p:nvSpPr>
        <p:spPr/>
        <p:txBody>
          <a:bodyPr/>
          <a:lstStyle/>
          <a:p>
            <a:fld id="{5CA70B85-40A4-4E10-9755-88D0D4183B21}" type="slidenum">
              <a:rPr lang="nl-NL" smtClean="0"/>
              <a:pPr/>
              <a:t>17</a:t>
            </a:fld>
            <a:endParaRPr lang="nl-NL"/>
          </a:p>
        </p:txBody>
      </p:sp>
    </p:spTree>
    <p:extLst>
      <p:ext uri="{BB962C8B-B14F-4D97-AF65-F5344CB8AC3E}">
        <p14:creationId xmlns:p14="http://schemas.microsoft.com/office/powerpoint/2010/main" val="4173414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NVE vragenlijst van Tatjana van </a:t>
            </a:r>
            <a:r>
              <a:rPr lang="nl-NL" dirty="0" err="1"/>
              <a:t>Strien</a:t>
            </a:r>
            <a:r>
              <a:rPr lang="nl-NL" dirty="0"/>
              <a:t>,</a:t>
            </a:r>
            <a:r>
              <a:rPr lang="nl-NL" baseline="0" dirty="0"/>
              <a:t> emotie- extern en lijngerichte eters. Afvallen op maat, wetenschappelijk</a:t>
            </a:r>
            <a:endParaRPr lang="nl-NL" dirty="0"/>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4</a:t>
            </a:fld>
            <a:endParaRPr lang="nl-NL"/>
          </a:p>
        </p:txBody>
      </p:sp>
    </p:spTree>
    <p:extLst>
      <p:ext uri="{BB962C8B-B14F-4D97-AF65-F5344CB8AC3E}">
        <p14:creationId xmlns:p14="http://schemas.microsoft.com/office/powerpoint/2010/main" val="2607730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Zware dag gehad? S avonds moe op de bank?Voel je alleen, </a:t>
            </a:r>
            <a:r>
              <a:rPr lang="nl-NL" dirty="0" err="1"/>
              <a:t>geirriteerd</a:t>
            </a:r>
            <a:r>
              <a:rPr lang="nl-NL" dirty="0"/>
              <a:t>?</a:t>
            </a:r>
            <a:r>
              <a:rPr lang="nl-NL" baseline="0" dirty="0"/>
              <a:t> Val je dit ‘gat’ in?</a:t>
            </a:r>
          </a:p>
          <a:p>
            <a:r>
              <a:rPr lang="nl-NL" baseline="0" dirty="0"/>
              <a:t>Of demp jij je gevoelens met eten? Je voelt minder onrust en irritatie,  het gat vult zich. Je komt de avond door en kunt weer verder.</a:t>
            </a:r>
            <a:endParaRPr lang="nl-NL" dirty="0"/>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5</a:t>
            </a:fld>
            <a:endParaRPr lang="nl-NL"/>
          </a:p>
        </p:txBody>
      </p:sp>
    </p:spTree>
    <p:extLst>
      <p:ext uri="{BB962C8B-B14F-4D97-AF65-F5344CB8AC3E}">
        <p14:creationId xmlns:p14="http://schemas.microsoft.com/office/powerpoint/2010/main" val="22022851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Deze lastige gevoelens ‘eet je weg’. Eten en snoepen bieden troost. Dat betekent dat je lastige gevoelens naar de achtergrond verdwijnen. Je negeert je werkelijke gevoelens en behoefte door te eten.</a:t>
            </a:r>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6</a:t>
            </a:fld>
            <a:endParaRPr lang="nl-NL"/>
          </a:p>
        </p:txBody>
      </p:sp>
    </p:spTree>
    <p:extLst>
      <p:ext uri="{BB962C8B-B14F-4D97-AF65-F5344CB8AC3E}">
        <p14:creationId xmlns:p14="http://schemas.microsoft.com/office/powerpoint/2010/main" val="41638618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Eetprobleem: klachten milder, voldoen niet aan DSM criteria, </a:t>
            </a:r>
          </a:p>
          <a:p>
            <a:pPr marL="0" marR="0" indent="0" algn="l" defTabSz="914400" rtl="0" eaLnBrk="1" fontAlgn="auto" latinLnBrk="0" hangingPunct="1">
              <a:lnSpc>
                <a:spcPct val="100000"/>
              </a:lnSpc>
              <a:spcBef>
                <a:spcPts val="0"/>
              </a:spcBef>
              <a:spcAft>
                <a:spcPts val="0"/>
              </a:spcAft>
              <a:buClrTx/>
              <a:buSzTx/>
              <a:buFontTx/>
              <a:buNone/>
              <a:tabLst/>
              <a:defRPr/>
            </a:pPr>
            <a:r>
              <a:rPr lang="nl-NL" dirty="0"/>
              <a:t>Overeenkomst</a:t>
            </a:r>
            <a:r>
              <a:rPr lang="nl-NL" baseline="0" dirty="0"/>
              <a:t> eetstoornissen: sociale en lichamelijke gevolgen, </a:t>
            </a:r>
            <a:r>
              <a:rPr lang="nl-NL" dirty="0"/>
              <a:t>Lage zelfwaardering, gevoel schuld</a:t>
            </a:r>
            <a:r>
              <a:rPr lang="nl-NL" baseline="0" dirty="0"/>
              <a:t> en schaamte</a:t>
            </a:r>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a:t>BED: 1</a:t>
            </a:r>
            <a:r>
              <a:rPr lang="nl-NL" sz="1200" kern="1200" dirty="0">
                <a:solidFill>
                  <a:schemeClr val="tx1"/>
                </a:solidFill>
                <a:latin typeface="+mn-lt"/>
                <a:ea typeface="+mn-ea"/>
                <a:cs typeface="+mn-cs"/>
              </a:rPr>
              <a:t>x p week gedurende 3 maanden voor. DSM-V</a:t>
            </a:r>
            <a:endParaRPr lang="nl-NL" dirty="0"/>
          </a:p>
          <a:p>
            <a:endParaRPr lang="nl-NL"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nl-NL" baseline="0" dirty="0"/>
              <a:t>ALLEN problemen met eten</a:t>
            </a:r>
            <a:endParaRPr lang="nl-NL" dirty="0"/>
          </a:p>
          <a:p>
            <a:endParaRPr lang="nl-NL" dirty="0"/>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7</a:t>
            </a:fld>
            <a:endParaRPr lang="nl-NL"/>
          </a:p>
        </p:txBody>
      </p:sp>
    </p:spTree>
    <p:extLst>
      <p:ext uri="{BB962C8B-B14F-4D97-AF65-F5344CB8AC3E}">
        <p14:creationId xmlns:p14="http://schemas.microsoft.com/office/powerpoint/2010/main" val="28422701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sz="1200" kern="1200" dirty="0">
                <a:solidFill>
                  <a:schemeClr val="tx1"/>
                </a:solidFill>
                <a:latin typeface="+mn-lt"/>
                <a:ea typeface="+mn-ea"/>
                <a:cs typeface="+mn-cs"/>
              </a:rPr>
              <a:t>Op</a:t>
            </a:r>
            <a:r>
              <a:rPr lang="nl-NL" sz="1200" kern="1200" baseline="0" dirty="0">
                <a:solidFill>
                  <a:schemeClr val="tx1"/>
                </a:solidFill>
                <a:latin typeface="+mn-lt"/>
                <a:ea typeface="+mn-ea"/>
                <a:cs typeface="+mn-cs"/>
              </a:rPr>
              <a:t> flap over noteren verschillende situaties: kort!</a:t>
            </a:r>
            <a:endParaRPr lang="nl-NL" dirty="0"/>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9</a:t>
            </a:fld>
            <a:endParaRPr lang="nl-NL"/>
          </a:p>
        </p:txBody>
      </p:sp>
    </p:spTree>
    <p:extLst>
      <p:ext uri="{BB962C8B-B14F-4D97-AF65-F5344CB8AC3E}">
        <p14:creationId xmlns:p14="http://schemas.microsoft.com/office/powerpoint/2010/main" val="505940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Boos, Blij,</a:t>
            </a:r>
            <a:r>
              <a:rPr lang="nl-NL" baseline="0" dirty="0"/>
              <a:t> Bedroefd, Bang . Weet je niet goed hoe jij je voelt? Uitdaging: niet gaan eten 3-5 min uitstellen: hoe voel jij je dan? Of ademhalingsoefening</a:t>
            </a:r>
            <a:endParaRPr lang="nl-NL" dirty="0"/>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10</a:t>
            </a:fld>
            <a:endParaRPr lang="nl-NL"/>
          </a:p>
        </p:txBody>
      </p:sp>
    </p:spTree>
    <p:extLst>
      <p:ext uri="{BB962C8B-B14F-4D97-AF65-F5344CB8AC3E}">
        <p14:creationId xmlns:p14="http://schemas.microsoft.com/office/powerpoint/2010/main" val="22351862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Wat zou je het allerliefste willen in deze situatie? Wanneer</a:t>
            </a:r>
            <a:r>
              <a:rPr lang="nl-NL" baseline="0" dirty="0"/>
              <a:t> alles mogelijk is? Dus ongeacht of het haalbaar is!</a:t>
            </a:r>
            <a:endParaRPr lang="nl-NL" dirty="0"/>
          </a:p>
          <a:p>
            <a:r>
              <a:rPr lang="nl-NL" dirty="0"/>
              <a:t>Waar heb je nu echt behoefte aan als je </a:t>
            </a:r>
            <a:r>
              <a:rPr lang="nl-NL" dirty="0" err="1"/>
              <a:t>je</a:t>
            </a:r>
            <a:r>
              <a:rPr lang="nl-NL" dirty="0"/>
              <a:t> moe, boos, verdrietig of alleen voelt? Wat zou jij het allerliefste willen? Een arm om je heen? Een luisterend oor? Pubers die gezellig doen aan tafel. Dat het eten voor je klaar staat? Waardering van je manager? Schrijf het op. </a:t>
            </a:r>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11</a:t>
            </a:fld>
            <a:endParaRPr lang="nl-NL"/>
          </a:p>
        </p:txBody>
      </p:sp>
    </p:spTree>
    <p:extLst>
      <p:ext uri="{BB962C8B-B14F-4D97-AF65-F5344CB8AC3E}">
        <p14:creationId xmlns:p14="http://schemas.microsoft.com/office/powerpoint/2010/main" val="21834874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nl-NL" dirty="0"/>
              <a:t>Behoefte… is wat je graag wilt, helpt jouw manier op dit moment hierbij om de behoefte……te vervullen? </a:t>
            </a:r>
          </a:p>
        </p:txBody>
      </p:sp>
      <p:sp>
        <p:nvSpPr>
          <p:cNvPr id="4" name="Tijdelijke aanduiding voor dianummer 3"/>
          <p:cNvSpPr>
            <a:spLocks noGrp="1"/>
          </p:cNvSpPr>
          <p:nvPr>
            <p:ph type="sldNum" sz="quarter" idx="10"/>
          </p:nvPr>
        </p:nvSpPr>
        <p:spPr/>
        <p:txBody>
          <a:bodyPr/>
          <a:lstStyle/>
          <a:p>
            <a:fld id="{E1B909C8-5FFC-48C9-B1C2-573F7B6C09CE}" type="slidenum">
              <a:rPr lang="nl-NL" smtClean="0"/>
              <a:pPr/>
              <a:t>13</a:t>
            </a:fld>
            <a:endParaRPr lang="nl-NL"/>
          </a:p>
        </p:txBody>
      </p:sp>
    </p:spTree>
    <p:extLst>
      <p:ext uri="{BB962C8B-B14F-4D97-AF65-F5344CB8AC3E}">
        <p14:creationId xmlns:p14="http://schemas.microsoft.com/office/powerpoint/2010/main" val="2402035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het opmaakprofiel van de modelondertitel te bewerken</a:t>
            </a:r>
          </a:p>
        </p:txBody>
      </p:sp>
      <p:sp>
        <p:nvSpPr>
          <p:cNvPr id="4" name="Tijdelijke aanduiding voor datum 3"/>
          <p:cNvSpPr>
            <a:spLocks noGrp="1"/>
          </p:cNvSpPr>
          <p:nvPr>
            <p:ph type="dt" sz="half" idx="10"/>
          </p:nvPr>
        </p:nvSpPr>
        <p:spPr/>
        <p:txBody>
          <a:bodyPr/>
          <a:lstStyle/>
          <a:p>
            <a:fld id="{2F70CCE2-7111-4B01-82F9-95A73C4D8EF2}" type="datetimeFigureOut">
              <a:rPr lang="nl-NL" smtClean="0"/>
              <a:pPr/>
              <a:t>6-12-2021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2160746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F70CCE2-7111-4B01-82F9-95A73C4D8EF2}" type="datetimeFigureOut">
              <a:rPr lang="nl-NL" smtClean="0"/>
              <a:pPr/>
              <a:t>6-12-2021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1689598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F70CCE2-7111-4B01-82F9-95A73C4D8EF2}" type="datetimeFigureOut">
              <a:rPr lang="nl-NL" smtClean="0"/>
              <a:pPr/>
              <a:t>6-12-2021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24205036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el, tekst en inhou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nl-NL"/>
              <a:t>Klik om de stijl te bewerken</a:t>
            </a:r>
          </a:p>
        </p:txBody>
      </p:sp>
      <p:sp>
        <p:nvSpPr>
          <p:cNvPr id="3" name="Tijdelijke aanduiding voor tekst 2"/>
          <p:cNvSpPr>
            <a:spLocks noGrp="1"/>
          </p:cNvSpPr>
          <p:nvPr>
            <p:ph type="body" sz="half" idx="1"/>
          </p:nvPr>
        </p:nvSpPr>
        <p:spPr>
          <a:xfrm>
            <a:off x="457200" y="1600200"/>
            <a:ext cx="4038600" cy="4525963"/>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Rectangle 4"/>
          <p:cNvSpPr>
            <a:spLocks noGrp="1" noChangeArrowheads="1"/>
          </p:cNvSpPr>
          <p:nvPr>
            <p:ph type="dt" sz="half" idx="10"/>
          </p:nvPr>
        </p:nvSpPr>
        <p:spPr/>
        <p:txBody>
          <a:bodyPr/>
          <a:lstStyle>
            <a:lvl1pPr>
              <a:defRPr/>
            </a:lvl1pPr>
          </a:lstStyle>
          <a:p>
            <a:pPr>
              <a:defRPr/>
            </a:pPr>
            <a:fld id="{24795020-83B7-4583-B43C-65AE792ED1DF}" type="datetime1">
              <a:rPr lang="nl-NL"/>
              <a:pPr>
                <a:defRPr/>
              </a:pPr>
              <a:t>6-12-2021</a:t>
            </a:fld>
            <a:endParaRPr lang="nl-NL"/>
          </a:p>
        </p:txBody>
      </p:sp>
      <p:sp>
        <p:nvSpPr>
          <p:cNvPr id="6" name="Rectangle 5"/>
          <p:cNvSpPr>
            <a:spLocks noGrp="1" noChangeArrowheads="1"/>
          </p:cNvSpPr>
          <p:nvPr>
            <p:ph type="ftr" sz="quarter" idx="11"/>
          </p:nvPr>
        </p:nvSpPr>
        <p:spPr/>
        <p:txBody>
          <a:bodyPr/>
          <a:lstStyle>
            <a:lvl1pPr>
              <a:defRPr/>
            </a:lvl1pPr>
          </a:lstStyle>
          <a:p>
            <a:pPr>
              <a:defRPr/>
            </a:pPr>
            <a:endParaRPr lang="nl-NL"/>
          </a:p>
        </p:txBody>
      </p:sp>
      <p:sp>
        <p:nvSpPr>
          <p:cNvPr id="7" name="Rectangle 6"/>
          <p:cNvSpPr>
            <a:spLocks noGrp="1" noChangeArrowheads="1"/>
          </p:cNvSpPr>
          <p:nvPr>
            <p:ph type="sldNum" sz="quarter" idx="12"/>
          </p:nvPr>
        </p:nvSpPr>
        <p:spPr/>
        <p:txBody>
          <a:bodyPr/>
          <a:lstStyle>
            <a:lvl1pPr>
              <a:defRPr/>
            </a:lvl1pPr>
          </a:lstStyle>
          <a:p>
            <a:pPr>
              <a:defRPr/>
            </a:pPr>
            <a:fld id="{26A190A2-0101-410D-9728-E3D6CAFC0802}" type="slidenum">
              <a:rPr lang="nl-NL"/>
              <a:pPr>
                <a:defRPr/>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F70CCE2-7111-4B01-82F9-95A73C4D8EF2}" type="datetimeFigureOut">
              <a:rPr lang="nl-NL" smtClean="0"/>
              <a:pPr/>
              <a:t>6-12-2021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1035205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2F70CCE2-7111-4B01-82F9-95A73C4D8EF2}" type="datetimeFigureOut">
              <a:rPr lang="nl-NL" smtClean="0"/>
              <a:pPr/>
              <a:t>6-12-2021</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1702710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2F70CCE2-7111-4B01-82F9-95A73C4D8EF2}" type="datetimeFigureOut">
              <a:rPr lang="nl-NL" smtClean="0"/>
              <a:pPr/>
              <a:t>6-12-2021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1857319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2F70CCE2-7111-4B01-82F9-95A73C4D8EF2}" type="datetimeFigureOut">
              <a:rPr lang="nl-NL" smtClean="0"/>
              <a:pPr/>
              <a:t>6-12-2021</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1100827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2F70CCE2-7111-4B01-82F9-95A73C4D8EF2}" type="datetimeFigureOut">
              <a:rPr lang="nl-NL" smtClean="0"/>
              <a:pPr/>
              <a:t>6-12-2021</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2990213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F70CCE2-7111-4B01-82F9-95A73C4D8EF2}" type="datetimeFigureOut">
              <a:rPr lang="nl-NL" smtClean="0"/>
              <a:pPr/>
              <a:t>6-12-2021</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3325148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2F70CCE2-7111-4B01-82F9-95A73C4D8EF2}" type="datetimeFigureOut">
              <a:rPr lang="nl-NL" smtClean="0"/>
              <a:pPr/>
              <a:t>6-12-2021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3499406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2F70CCE2-7111-4B01-82F9-95A73C4D8EF2}" type="datetimeFigureOut">
              <a:rPr lang="nl-NL" smtClean="0"/>
              <a:pPr/>
              <a:t>6-12-2021</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89304C1-8743-4946-9000-F7638CAD9DCE}" type="slidenum">
              <a:rPr lang="nl-NL" smtClean="0"/>
              <a:pPr/>
              <a:t>‹nr.›</a:t>
            </a:fld>
            <a:endParaRPr lang="nl-NL"/>
          </a:p>
        </p:txBody>
      </p:sp>
    </p:spTree>
    <p:extLst>
      <p:ext uri="{BB962C8B-B14F-4D97-AF65-F5344CB8AC3E}">
        <p14:creationId xmlns:p14="http://schemas.microsoft.com/office/powerpoint/2010/main" val="1749813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l="-2000" r="-2000"/>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70CCE2-7111-4B01-82F9-95A73C4D8EF2}" type="datetimeFigureOut">
              <a:rPr lang="nl-NL" smtClean="0"/>
              <a:pPr/>
              <a:t>6-12-2021</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9304C1-8743-4946-9000-F7638CAD9DCE}" type="slidenum">
              <a:rPr lang="nl-NL" smtClean="0"/>
              <a:pPr/>
              <a:t>‹nr.›</a:t>
            </a:fld>
            <a:endParaRPr lang="nl-NL"/>
          </a:p>
        </p:txBody>
      </p:sp>
    </p:spTree>
    <p:extLst>
      <p:ext uri="{BB962C8B-B14F-4D97-AF65-F5344CB8AC3E}">
        <p14:creationId xmlns:p14="http://schemas.microsoft.com/office/powerpoint/2010/main" val="7768328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emotie-etendebaas.n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mailto:s.kramp@dietheek.n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tests.psychologiemagazine.nl/Gezondheid/Eettypetes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subTitle" idx="1"/>
          </p:nvPr>
        </p:nvSpPr>
        <p:spPr>
          <a:xfrm>
            <a:off x="1259632" y="3140968"/>
            <a:ext cx="6400800" cy="1057275"/>
          </a:xfrm>
        </p:spPr>
        <p:txBody>
          <a:bodyPr>
            <a:normAutofit/>
          </a:bodyPr>
          <a:lstStyle/>
          <a:p>
            <a:pPr eaLnBrk="1" hangingPunct="1"/>
            <a:endParaRPr lang="nl-NL" dirty="0">
              <a:latin typeface="Trebuchet MS" pitchFamily="34" charset="0"/>
            </a:endParaRPr>
          </a:p>
        </p:txBody>
      </p:sp>
      <p:pic>
        <p:nvPicPr>
          <p:cNvPr id="55298" name="Picture 2" descr="http://www.emotie-etendebaas.nl/2015ebkemo/Vrouw-hand-mond-bonbons-etend.jpg"/>
          <p:cNvPicPr>
            <a:picLocks noChangeAspect="1" noChangeArrowheads="1"/>
          </p:cNvPicPr>
          <p:nvPr/>
        </p:nvPicPr>
        <p:blipFill>
          <a:blip r:embed="rId2" cstate="print"/>
          <a:srcRect/>
          <a:stretch>
            <a:fillRect/>
          </a:stretch>
        </p:blipFill>
        <p:spPr bwMode="auto">
          <a:xfrm>
            <a:off x="2555776" y="3933056"/>
            <a:ext cx="3680255" cy="2232248"/>
          </a:xfrm>
          <a:prstGeom prst="rect">
            <a:avLst/>
          </a:prstGeom>
          <a:noFill/>
        </p:spPr>
      </p:pic>
      <p:pic>
        <p:nvPicPr>
          <p:cNvPr id="5" name="Afbeelding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03648" y="980728"/>
            <a:ext cx="6295377" cy="22711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nl-NL" dirty="0"/>
            </a:br>
            <a:r>
              <a:rPr lang="nl-NL" dirty="0"/>
              <a:t>Stap 2: Onderzoek je gevoel</a:t>
            </a:r>
          </a:p>
        </p:txBody>
      </p:sp>
      <p:sp>
        <p:nvSpPr>
          <p:cNvPr id="3" name="Tijdelijke aanduiding voor inhoud 2"/>
          <p:cNvSpPr>
            <a:spLocks noGrp="1"/>
          </p:cNvSpPr>
          <p:nvPr>
            <p:ph idx="1"/>
          </p:nvPr>
        </p:nvSpPr>
        <p:spPr/>
        <p:txBody>
          <a:bodyPr/>
          <a:lstStyle/>
          <a:p>
            <a:endParaRPr lang="nl-NL" dirty="0"/>
          </a:p>
          <a:p>
            <a:r>
              <a:rPr lang="nl-NL" dirty="0"/>
              <a:t>Wat voel je in deze 3 situaties?</a:t>
            </a:r>
          </a:p>
          <a:p>
            <a:endParaRPr lang="nl-NL" dirty="0"/>
          </a:p>
          <a:p>
            <a:pPr>
              <a:buNone/>
            </a:pPr>
            <a:r>
              <a:rPr lang="nl-NL" dirty="0"/>
              <a:t>Schrijf dit op voor jezelf!</a:t>
            </a:r>
          </a:p>
          <a:p>
            <a:pPr>
              <a:buNone/>
            </a:pPr>
            <a:endParaRPr lang="nl-N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nl-NL" dirty="0"/>
            </a:br>
            <a:br>
              <a:rPr lang="nl-NL" dirty="0"/>
            </a:br>
            <a:r>
              <a:rPr lang="nl-NL" dirty="0"/>
              <a:t>Stap 3: Waar heb je nu echt behoefte aan?</a:t>
            </a:r>
          </a:p>
        </p:txBody>
      </p:sp>
      <p:sp>
        <p:nvSpPr>
          <p:cNvPr id="3" name="Tijdelijke aanduiding voor inhoud 2"/>
          <p:cNvSpPr>
            <a:spLocks noGrp="1"/>
          </p:cNvSpPr>
          <p:nvPr>
            <p:ph idx="1"/>
          </p:nvPr>
        </p:nvSpPr>
        <p:spPr/>
        <p:txBody>
          <a:bodyPr/>
          <a:lstStyle/>
          <a:p>
            <a:endParaRPr lang="nl-NL" dirty="0"/>
          </a:p>
          <a:p>
            <a:endParaRPr lang="nl-NL" dirty="0"/>
          </a:p>
          <a:p>
            <a:r>
              <a:rPr lang="nl-NL" dirty="0"/>
              <a:t>Wat zou jij het allerliefste willen?</a:t>
            </a:r>
          </a:p>
          <a:p>
            <a:pPr>
              <a:buNone/>
            </a:pPr>
            <a:endParaRPr lang="nl-NL" dirty="0"/>
          </a:p>
          <a:p>
            <a:endParaRPr lang="nl-NL" dirty="0"/>
          </a:p>
          <a:p>
            <a:pPr>
              <a:buNone/>
            </a:pPr>
            <a:r>
              <a:rPr lang="nl-NL" dirty="0"/>
              <a:t>Schrijf dit op!</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Voorbeeld tekening</a:t>
            </a:r>
          </a:p>
        </p:txBody>
      </p:sp>
      <p:sp>
        <p:nvSpPr>
          <p:cNvPr id="3" name="Tijdelijke aanduiding voor inhoud 2"/>
          <p:cNvSpPr>
            <a:spLocks noGrp="1"/>
          </p:cNvSpPr>
          <p:nvPr>
            <p:ph idx="1"/>
          </p:nvPr>
        </p:nvSpPr>
        <p:spPr/>
        <p:txBody>
          <a:bodyPr/>
          <a:lstStyle/>
          <a:p>
            <a:r>
              <a:rPr lang="nl-NL" dirty="0"/>
              <a:t>1 situatie</a:t>
            </a:r>
          </a:p>
          <a:p>
            <a:r>
              <a:rPr lang="nl-NL" dirty="0"/>
              <a:t>Wat is je gevoel op dat moment?</a:t>
            </a:r>
          </a:p>
          <a:p>
            <a:r>
              <a:rPr lang="nl-NL" dirty="0"/>
              <a:t>Wat is je behoefte?</a:t>
            </a:r>
          </a:p>
          <a:p>
            <a:r>
              <a:rPr lang="nl-NL" dirty="0"/>
              <a:t>Wat is je strategie tot nu toe?</a:t>
            </a:r>
          </a:p>
          <a:p>
            <a:endParaRPr lang="nl-N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normAutofit lnSpcReduction="10000"/>
          </a:bodyPr>
          <a:lstStyle/>
          <a:p>
            <a:r>
              <a:rPr lang="nl-NL" dirty="0"/>
              <a:t>Hoe vervul jij nu je behoefte en helpt dit?</a:t>
            </a:r>
          </a:p>
          <a:p>
            <a:endParaRPr lang="nl-NL" dirty="0"/>
          </a:p>
          <a:p>
            <a:r>
              <a:rPr lang="nl-NL" dirty="0"/>
              <a:t>Wat kun je wel doen om je behoefte te vervullen?</a:t>
            </a:r>
          </a:p>
          <a:p>
            <a:pPr>
              <a:buNone/>
            </a:pPr>
            <a:endParaRPr lang="nl-NL" dirty="0"/>
          </a:p>
          <a:p>
            <a:r>
              <a:rPr lang="nl-NL" dirty="0"/>
              <a:t>Wat is je eerste stap?</a:t>
            </a:r>
          </a:p>
          <a:p>
            <a:pPr>
              <a:buNone/>
            </a:pPr>
            <a:endParaRPr lang="nl-NL" dirty="0"/>
          </a:p>
          <a:p>
            <a:r>
              <a:rPr lang="nl-NL" dirty="0"/>
              <a:t>Wat kun jij deze week doen?</a:t>
            </a:r>
          </a:p>
          <a:p>
            <a:endParaRPr lang="nl-N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Andere stappen</a:t>
            </a:r>
          </a:p>
        </p:txBody>
      </p:sp>
      <p:sp>
        <p:nvSpPr>
          <p:cNvPr id="3" name="Tijdelijke aanduiding voor inhoud 2"/>
          <p:cNvSpPr>
            <a:spLocks noGrp="1"/>
          </p:cNvSpPr>
          <p:nvPr>
            <p:ph idx="1"/>
          </p:nvPr>
        </p:nvSpPr>
        <p:spPr/>
        <p:txBody>
          <a:bodyPr/>
          <a:lstStyle/>
          <a:p>
            <a:endParaRPr lang="nl-NL" dirty="0"/>
          </a:p>
          <a:p>
            <a:r>
              <a:rPr lang="nl-NL" dirty="0"/>
              <a:t>EHBO:</a:t>
            </a:r>
          </a:p>
          <a:p>
            <a:pPr lvl="1"/>
            <a:r>
              <a:rPr lang="nl-NL" dirty="0"/>
              <a:t>Stap 4:		Afleiding zoeken</a:t>
            </a:r>
          </a:p>
          <a:p>
            <a:pPr lvl="1"/>
            <a:r>
              <a:rPr lang="nl-NL" dirty="0"/>
              <a:t>Stap 5:		Verduren gevoelens </a:t>
            </a:r>
          </a:p>
          <a:p>
            <a:pPr lvl="1">
              <a:buNone/>
            </a:pPr>
            <a:endParaRPr lang="nl-NL" dirty="0"/>
          </a:p>
          <a:p>
            <a:pPr lvl="1"/>
            <a:r>
              <a:rPr lang="nl-NL" dirty="0"/>
              <a:t>Stap 6:		Kies een effectieve manier om je 			behoeften te bevredigen </a:t>
            </a:r>
          </a:p>
          <a:p>
            <a:pPr lvl="1"/>
            <a:r>
              <a:rPr lang="nl-NL" dirty="0"/>
              <a:t>Stap 7: 		Onderzoek de oorzaak van je gevoel</a:t>
            </a:r>
          </a:p>
          <a:p>
            <a:pPr lvl="1"/>
            <a:endParaRPr lang="nl-NL" dirty="0"/>
          </a:p>
          <a:p>
            <a:pPr lvl="1"/>
            <a:endParaRPr lang="nl-N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Behandelplan</a:t>
            </a:r>
          </a:p>
        </p:txBody>
      </p:sp>
      <p:sp>
        <p:nvSpPr>
          <p:cNvPr id="3" name="Tijdelijke aanduiding voor inhoud 2"/>
          <p:cNvSpPr>
            <a:spLocks noGrp="1"/>
          </p:cNvSpPr>
          <p:nvPr>
            <p:ph idx="1"/>
          </p:nvPr>
        </p:nvSpPr>
        <p:spPr/>
        <p:txBody>
          <a:bodyPr/>
          <a:lstStyle/>
          <a:p>
            <a:pPr marL="342900" lvl="1" indent="-342900">
              <a:buFont typeface="Arial" pitchFamily="34" charset="0"/>
              <a:buChar char="•"/>
            </a:pPr>
            <a:r>
              <a:rPr lang="nl-NL" dirty="0"/>
              <a:t>Hulpvraag</a:t>
            </a:r>
          </a:p>
          <a:p>
            <a:pPr marL="742950" lvl="2" indent="-342900"/>
            <a:r>
              <a:rPr lang="nl-NL" dirty="0"/>
              <a:t>Wil de cliënt aan de slag?</a:t>
            </a:r>
          </a:p>
          <a:p>
            <a:pPr marL="742950" lvl="2" indent="-342900"/>
            <a:r>
              <a:rPr lang="nl-NL" dirty="0"/>
              <a:t>Wat wil je bereikt hebben over een half jaar?</a:t>
            </a:r>
          </a:p>
          <a:p>
            <a:pPr marL="342900" lvl="1" indent="-342900">
              <a:buFont typeface="Arial" pitchFamily="34" charset="0"/>
              <a:buChar char="•"/>
            </a:pPr>
            <a:r>
              <a:rPr lang="nl-NL" dirty="0"/>
              <a:t>Bespreek voorgeschiedenis ( dieetverleden, succeservaringen, medische- en sociale gegevens)</a:t>
            </a:r>
          </a:p>
          <a:p>
            <a:pPr marL="342900" lvl="1" indent="-342900">
              <a:buFont typeface="Arial" pitchFamily="34" charset="0"/>
              <a:buChar char="•"/>
            </a:pPr>
            <a:r>
              <a:rPr lang="nl-NL" dirty="0"/>
              <a:t>Uitleg emotie eten + aan de slag met 7 stappen</a:t>
            </a:r>
          </a:p>
          <a:p>
            <a:pPr marL="342900" lvl="1" indent="-342900">
              <a:buFont typeface="Arial" pitchFamily="34" charset="0"/>
              <a:buChar char="•"/>
            </a:pPr>
            <a:r>
              <a:rPr lang="nl-NL" dirty="0"/>
              <a:t>Voedingsadviezen gericht op een energiebeperking</a:t>
            </a:r>
          </a:p>
          <a:p>
            <a:pPr marL="342900" lvl="1" indent="-342900">
              <a:buFont typeface="Arial" pitchFamily="34" charset="0"/>
              <a:buChar char="•"/>
            </a:pPr>
            <a:endParaRPr lang="nl-NL" dirty="0"/>
          </a:p>
          <a:p>
            <a:pPr marL="342900" lvl="1" indent="-342900">
              <a:buFont typeface="Arial" pitchFamily="34" charset="0"/>
              <a:buChar char="•"/>
            </a:pPr>
            <a:endParaRPr lang="nl-NL" dirty="0"/>
          </a:p>
          <a:p>
            <a:pPr marL="342900" lvl="1" indent="-342900">
              <a:buFont typeface="Arial" pitchFamily="34" charset="0"/>
              <a:buChar char="•"/>
            </a:pPr>
            <a:endParaRPr lang="nl-NL" dirty="0"/>
          </a:p>
          <a:p>
            <a:pPr marL="742950" lvl="2" indent="-342900"/>
            <a:endParaRPr lang="nl-NL" dirty="0"/>
          </a:p>
          <a:p>
            <a:pPr marL="742950" lvl="2" indent="-342900">
              <a:buNone/>
            </a:pPr>
            <a:endParaRPr lang="nl-NL" dirty="0"/>
          </a:p>
          <a:p>
            <a:pPr marL="342900" lvl="1" indent="-342900">
              <a:buFont typeface="Arial" pitchFamily="34" charset="0"/>
              <a:buChar char="•"/>
            </a:pPr>
            <a:endParaRPr lang="nl-NL" dirty="0"/>
          </a:p>
          <a:p>
            <a:pPr marL="342900" lvl="1" indent="-342900">
              <a:buFont typeface="Arial" pitchFamily="34" charset="0"/>
              <a:buChar char="•"/>
            </a:pPr>
            <a:endParaRPr lang="nl-NL" dirty="0"/>
          </a:p>
          <a:p>
            <a:endParaRPr lang="nl-NL" dirty="0"/>
          </a:p>
          <a:p>
            <a:endParaRPr lang="nl-NL" dirty="0"/>
          </a:p>
          <a:p>
            <a:pPr lvl="1"/>
            <a:endParaRPr lang="nl-NL" dirty="0"/>
          </a:p>
          <a:p>
            <a:pPr lvl="1">
              <a:buNone/>
            </a:pPr>
            <a:endParaRPr lang="nl-NL" dirty="0"/>
          </a:p>
          <a:p>
            <a:pPr lvl="1"/>
            <a:endParaRPr lang="nl-NL" dirty="0"/>
          </a:p>
          <a:p>
            <a:endParaRPr lang="nl-N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eaLnBrk="1" hangingPunct="1">
              <a:defRPr/>
            </a:pPr>
            <a:r>
              <a:rPr lang="nl-NL" dirty="0"/>
              <a:t>Voorbeeld van een dagmenu</a:t>
            </a:r>
          </a:p>
        </p:txBody>
      </p:sp>
      <p:sp>
        <p:nvSpPr>
          <p:cNvPr id="125955" name="Rectangle 3"/>
          <p:cNvSpPr>
            <a:spLocks noGrp="1" noChangeArrowheads="1"/>
          </p:cNvSpPr>
          <p:nvPr>
            <p:ph type="body" sz="half" idx="1"/>
          </p:nvPr>
        </p:nvSpPr>
        <p:spPr>
          <a:xfrm>
            <a:off x="755576" y="1556792"/>
            <a:ext cx="8209037" cy="4539208"/>
          </a:xfrm>
        </p:spPr>
        <p:txBody>
          <a:bodyPr>
            <a:normAutofit/>
          </a:bodyPr>
          <a:lstStyle/>
          <a:p>
            <a:pPr eaLnBrk="1" hangingPunct="1">
              <a:buNone/>
              <a:defRPr/>
            </a:pPr>
            <a:r>
              <a:rPr lang="nl-NL" sz="2800" dirty="0"/>
              <a:t>Ontbijt:	sinaasappel</a:t>
            </a:r>
          </a:p>
          <a:p>
            <a:pPr eaLnBrk="1" hangingPunct="1">
              <a:buNone/>
              <a:defRPr/>
            </a:pPr>
            <a:r>
              <a:rPr lang="nl-NL" sz="2800" dirty="0"/>
              <a:t>Tussen:	koffie, gebak: trek! ( 300kcal)</a:t>
            </a:r>
          </a:p>
          <a:p>
            <a:pPr eaLnBrk="1" hangingPunct="1">
              <a:buNone/>
              <a:defRPr/>
            </a:pPr>
            <a:r>
              <a:rPr lang="nl-NL" sz="2800" dirty="0"/>
              <a:t>Lunch:	gebak gehad, dus nu 1 kop bouillon</a:t>
            </a:r>
          </a:p>
          <a:p>
            <a:pPr eaLnBrk="1" hangingPunct="1">
              <a:buNone/>
              <a:defRPr/>
            </a:pPr>
            <a:r>
              <a:rPr lang="nl-NL" sz="2800" dirty="0"/>
              <a:t>Tussen:	honger: gevulde koek (260kcal)</a:t>
            </a:r>
          </a:p>
          <a:p>
            <a:pPr eaLnBrk="1" hangingPunct="1">
              <a:buNone/>
              <a:defRPr/>
            </a:pPr>
            <a:r>
              <a:rPr lang="nl-NL" sz="2800" dirty="0"/>
              <a:t>Tussen:	trek:  banaan, chocokoekjes+ pinda’s (600kcal)</a:t>
            </a:r>
          </a:p>
          <a:p>
            <a:pPr eaLnBrk="1" hangingPunct="1">
              <a:buNone/>
              <a:defRPr/>
            </a:pPr>
            <a:r>
              <a:rPr lang="nl-NL" sz="2800" dirty="0"/>
              <a:t>Maaltijd:	eerst geen trek, later chinees gehaald (800-900kcal)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p:txBody>
          <a:bodyPr/>
          <a:lstStyle/>
          <a:p>
            <a:pPr eaLnBrk="1" hangingPunct="1">
              <a:defRPr/>
            </a:pPr>
            <a:r>
              <a:rPr lang="nl-NL" dirty="0"/>
              <a:t>Voorbeeld van een dagmenu</a:t>
            </a:r>
          </a:p>
        </p:txBody>
      </p:sp>
      <p:sp>
        <p:nvSpPr>
          <p:cNvPr id="125955" name="Rectangle 3"/>
          <p:cNvSpPr>
            <a:spLocks noGrp="1" noChangeArrowheads="1"/>
          </p:cNvSpPr>
          <p:nvPr>
            <p:ph type="body" sz="half" idx="1"/>
          </p:nvPr>
        </p:nvSpPr>
        <p:spPr>
          <a:xfrm>
            <a:off x="755576" y="1556792"/>
            <a:ext cx="8209037" cy="4539208"/>
          </a:xfrm>
        </p:spPr>
        <p:txBody>
          <a:bodyPr/>
          <a:lstStyle/>
          <a:p>
            <a:pPr eaLnBrk="1" hangingPunct="1">
              <a:buNone/>
              <a:defRPr/>
            </a:pPr>
            <a:r>
              <a:rPr lang="nl-NL" sz="2800" dirty="0"/>
              <a:t>Ontbijt:	muesli + magere yoghurt</a:t>
            </a:r>
          </a:p>
          <a:p>
            <a:pPr eaLnBrk="1" hangingPunct="1">
              <a:buNone/>
              <a:defRPr/>
            </a:pPr>
            <a:r>
              <a:rPr lang="nl-NL" sz="2800" dirty="0"/>
              <a:t>Tussen:	fruit + volkoren cracker</a:t>
            </a:r>
          </a:p>
          <a:p>
            <a:pPr eaLnBrk="1" hangingPunct="1">
              <a:buNone/>
              <a:defRPr/>
            </a:pPr>
            <a:r>
              <a:rPr lang="nl-NL" sz="2800" dirty="0"/>
              <a:t>Lunch:	2 snee brood met mager beleg en een beker melk</a:t>
            </a:r>
          </a:p>
          <a:p>
            <a:pPr eaLnBrk="1" hangingPunct="1">
              <a:buNone/>
              <a:defRPr/>
            </a:pPr>
            <a:r>
              <a:rPr lang="nl-NL" sz="2800" dirty="0"/>
              <a:t>Tussen:	fruit + een snee brood met beleg</a:t>
            </a:r>
          </a:p>
          <a:p>
            <a:pPr eaLnBrk="1" hangingPunct="1">
              <a:buNone/>
              <a:defRPr/>
            </a:pPr>
            <a:r>
              <a:rPr lang="nl-NL" sz="2800" dirty="0"/>
              <a:t>Maaltijd:	ruim groente, 1 portie vlees/vis, 3 kleine aardappelen/opscheplepels pasta of rijst en jus</a:t>
            </a:r>
          </a:p>
          <a:p>
            <a:pPr eaLnBrk="1" hangingPunct="1">
              <a:buNone/>
              <a:defRPr/>
            </a:pPr>
            <a:r>
              <a:rPr lang="nl-NL" sz="2800" dirty="0"/>
              <a:t>Tussen:	een schaaltje halfvolle yoghurt</a:t>
            </a:r>
          </a:p>
          <a:p>
            <a:pPr eaLnBrk="1" hangingPunct="1">
              <a:buNone/>
              <a:defRPr/>
            </a:pPr>
            <a:r>
              <a:rPr lang="nl-NL" sz="2800" dirty="0"/>
              <a:t>Eventueel nog een volkoren cracker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pPr>
              <a:buNone/>
            </a:pPr>
            <a:endParaRPr lang="nl-NL" i="1" dirty="0"/>
          </a:p>
          <a:p>
            <a:pPr>
              <a:buNone/>
            </a:pPr>
            <a:endParaRPr lang="nl-NL" i="1" dirty="0"/>
          </a:p>
          <a:p>
            <a:pPr>
              <a:buNone/>
            </a:pPr>
            <a:r>
              <a:rPr lang="nl-NL" i="1" dirty="0"/>
              <a:t>	Het probleem met eten is dat je het altijd zal 	moeten blijven doen</a:t>
            </a:r>
          </a:p>
          <a:p>
            <a:endParaRPr lang="nl-N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nl-NL" dirty="0"/>
            </a:br>
            <a:r>
              <a:rPr lang="nl-NL" dirty="0"/>
              <a:t>Aanbod Emotie eten de baas</a:t>
            </a:r>
          </a:p>
        </p:txBody>
      </p:sp>
      <p:sp>
        <p:nvSpPr>
          <p:cNvPr id="3" name="Tijdelijke aanduiding voor inhoud 2"/>
          <p:cNvSpPr>
            <a:spLocks noGrp="1"/>
          </p:cNvSpPr>
          <p:nvPr>
            <p:ph idx="1"/>
          </p:nvPr>
        </p:nvSpPr>
        <p:spPr/>
        <p:txBody>
          <a:bodyPr>
            <a:normAutofit fontScale="92500" lnSpcReduction="10000"/>
          </a:bodyPr>
          <a:lstStyle/>
          <a:p>
            <a:r>
              <a:rPr lang="nl-NL" dirty="0"/>
              <a:t>Individueel: minimaal 3 maanden traject</a:t>
            </a:r>
          </a:p>
          <a:p>
            <a:pPr marL="742950" lvl="2" indent="-342900"/>
            <a:r>
              <a:rPr lang="nl-NL" dirty="0"/>
              <a:t>Face to face </a:t>
            </a:r>
            <a:r>
              <a:rPr lang="nl-NL" dirty="0" err="1"/>
              <a:t>én</a:t>
            </a:r>
            <a:r>
              <a:rPr lang="nl-NL" dirty="0"/>
              <a:t> </a:t>
            </a:r>
            <a:r>
              <a:rPr lang="nl-NL" dirty="0" err="1"/>
              <a:t>emailconsulten</a:t>
            </a:r>
            <a:r>
              <a:rPr lang="nl-NL" dirty="0"/>
              <a:t> tweewekelijks</a:t>
            </a:r>
          </a:p>
          <a:p>
            <a:r>
              <a:rPr lang="nl-NL" dirty="0"/>
              <a:t>Groepsprogramma Lekker in je lijf:</a:t>
            </a:r>
          </a:p>
          <a:p>
            <a:pPr lvl="1"/>
            <a:r>
              <a:rPr lang="nl-NL" dirty="0"/>
              <a:t>Start dinsdagavond 8 september 19.00- 21.00uur</a:t>
            </a:r>
          </a:p>
          <a:p>
            <a:pPr lvl="2"/>
            <a:r>
              <a:rPr lang="nl-NL" dirty="0"/>
              <a:t>Investering: € 200</a:t>
            </a:r>
          </a:p>
          <a:p>
            <a:r>
              <a:rPr lang="nl-NL" dirty="0"/>
              <a:t>Workshop Emotie eten de Baas </a:t>
            </a:r>
            <a:r>
              <a:rPr lang="nl-NL" dirty="0" err="1"/>
              <a:t>ism</a:t>
            </a:r>
            <a:r>
              <a:rPr lang="nl-NL" dirty="0"/>
              <a:t> Body </a:t>
            </a:r>
            <a:r>
              <a:rPr lang="nl-NL" dirty="0" err="1"/>
              <a:t>Reflexions</a:t>
            </a:r>
            <a:r>
              <a:rPr lang="nl-NL" dirty="0"/>
              <a:t>:</a:t>
            </a:r>
          </a:p>
          <a:p>
            <a:pPr lvl="1">
              <a:buFontTx/>
              <a:buChar char="-"/>
            </a:pPr>
            <a:r>
              <a:rPr lang="nl-NL" dirty="0"/>
              <a:t>Dinsdagavond 25 augustus 19.00- 21.00uur</a:t>
            </a:r>
          </a:p>
          <a:p>
            <a:pPr lvl="2">
              <a:buFontTx/>
              <a:buChar char="-"/>
            </a:pPr>
            <a:r>
              <a:rPr lang="nl-NL" dirty="0"/>
              <a:t>€ 18 pp, 2</a:t>
            </a:r>
            <a:r>
              <a:rPr lang="nl-NL" baseline="30000" dirty="0"/>
              <a:t>e</a:t>
            </a:r>
            <a:r>
              <a:rPr lang="nl-NL" dirty="0"/>
              <a:t> persoon gratis</a:t>
            </a:r>
          </a:p>
          <a:p>
            <a:pPr lvl="2">
              <a:buFontTx/>
              <a:buChar char="-"/>
            </a:pPr>
            <a:r>
              <a:rPr lang="nl-NL" dirty="0"/>
              <a:t>Buurtcentrum in </a:t>
            </a:r>
            <a:r>
              <a:rPr lang="nl-NL" dirty="0" err="1"/>
              <a:t>Beijum</a:t>
            </a:r>
            <a:endParaRPr lang="nl-NL" dirty="0"/>
          </a:p>
          <a:p>
            <a:endParaRPr lang="nl-NL" dirty="0"/>
          </a:p>
          <a:p>
            <a:endParaRPr lang="nl-NL" dirty="0"/>
          </a:p>
          <a:p>
            <a:endParaRPr lang="nl-NL" dirty="0"/>
          </a:p>
          <a:p>
            <a:endParaRPr lang="nl-NL" dirty="0"/>
          </a:p>
          <a:p>
            <a:pPr lvl="1"/>
            <a:endParaRPr lang="nl-NL" dirty="0"/>
          </a:p>
          <a:p>
            <a:pPr lvl="1">
              <a:buNone/>
            </a:pPr>
            <a:endParaRPr lang="nl-N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Wie ben ik?</a:t>
            </a:r>
          </a:p>
        </p:txBody>
      </p:sp>
      <p:sp>
        <p:nvSpPr>
          <p:cNvPr id="3" name="Tijdelijke aanduiding voor inhoud 2"/>
          <p:cNvSpPr>
            <a:spLocks noGrp="1"/>
          </p:cNvSpPr>
          <p:nvPr>
            <p:ph idx="1"/>
          </p:nvPr>
        </p:nvSpPr>
        <p:spPr/>
        <p:txBody>
          <a:bodyPr/>
          <a:lstStyle/>
          <a:p>
            <a:pPr>
              <a:buFontTx/>
              <a:buChar char="-"/>
            </a:pPr>
            <a:r>
              <a:rPr lang="nl-NL" dirty="0"/>
              <a:t>diëtist &amp; toegepast psycholoog</a:t>
            </a:r>
          </a:p>
          <a:p>
            <a:pPr>
              <a:buNone/>
            </a:pPr>
            <a:endParaRPr lang="nl-NL" dirty="0"/>
          </a:p>
          <a:p>
            <a:pPr>
              <a:buFontTx/>
              <a:buChar char="-"/>
            </a:pPr>
            <a:endParaRPr lang="nl-NL" dirty="0"/>
          </a:p>
          <a:p>
            <a:pPr>
              <a:buFontTx/>
              <a:buChar char="-"/>
            </a:pPr>
            <a:r>
              <a:rPr lang="nl-NL" dirty="0"/>
              <a:t>waarom specialisatie emotie eters?</a:t>
            </a:r>
          </a:p>
          <a:p>
            <a:pPr>
              <a:buFontTx/>
              <a:buChar char="-"/>
            </a:pPr>
            <a:endParaRPr lang="nl-NL" dirty="0"/>
          </a:p>
          <a:p>
            <a:pPr>
              <a:buFontTx/>
              <a:buChar char="-"/>
            </a:pPr>
            <a:endParaRPr lang="nl-NL" dirty="0"/>
          </a:p>
          <a:p>
            <a:pPr>
              <a:buFontTx/>
              <a:buChar char="-"/>
            </a:pPr>
            <a:endParaRPr lang="nl-NL" dirty="0"/>
          </a:p>
          <a:p>
            <a:pPr>
              <a:buFontTx/>
              <a:buChar char="-"/>
            </a:pPr>
            <a:endParaRPr lang="nl-NL" dirty="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9552" y="4293096"/>
            <a:ext cx="5097770" cy="1839069"/>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Vergoedingsmogelijkheden:</a:t>
            </a:r>
          </a:p>
        </p:txBody>
      </p:sp>
      <p:sp>
        <p:nvSpPr>
          <p:cNvPr id="3" name="Tijdelijke aanduiding voor inhoud 2"/>
          <p:cNvSpPr>
            <a:spLocks noGrp="1"/>
          </p:cNvSpPr>
          <p:nvPr>
            <p:ph idx="1"/>
          </p:nvPr>
        </p:nvSpPr>
        <p:spPr/>
        <p:txBody>
          <a:bodyPr/>
          <a:lstStyle/>
          <a:p>
            <a:endParaRPr lang="nl-NL" dirty="0"/>
          </a:p>
          <a:p>
            <a:r>
              <a:rPr lang="nl-NL" dirty="0"/>
              <a:t>3 uur vergoeding begeleiding diëtist in basispakket, </a:t>
            </a:r>
            <a:r>
              <a:rPr lang="nl-NL" dirty="0" err="1"/>
              <a:t>wél</a:t>
            </a:r>
            <a:r>
              <a:rPr lang="nl-NL" dirty="0"/>
              <a:t> ten laste eigen risico</a:t>
            </a:r>
          </a:p>
          <a:p>
            <a:r>
              <a:rPr lang="nl-NL" dirty="0" err="1"/>
              <a:t>Evt</a:t>
            </a:r>
            <a:r>
              <a:rPr lang="nl-NL" dirty="0"/>
              <a:t> vergoeding aanvullende verzekering</a:t>
            </a:r>
          </a:p>
          <a:p>
            <a:r>
              <a:rPr lang="nl-NL" dirty="0"/>
              <a:t>Vergoeding via ketenzorg GHC max.  5 uur</a:t>
            </a:r>
          </a:p>
          <a:p>
            <a:pPr>
              <a:buNone/>
            </a:pPr>
            <a:endParaRPr lang="nl-NL" dirty="0"/>
          </a:p>
          <a:p>
            <a:endParaRPr lang="nl-N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r>
              <a:rPr lang="nl-NL" dirty="0"/>
              <a:t>€ 17,95</a:t>
            </a:r>
          </a:p>
          <a:p>
            <a:r>
              <a:rPr lang="nl-NL" dirty="0"/>
              <a:t>10 exemplaren aanwezig</a:t>
            </a:r>
          </a:p>
          <a:p>
            <a:r>
              <a:rPr lang="nl-NL" dirty="0"/>
              <a:t>Meer interesse?</a:t>
            </a:r>
          </a:p>
          <a:p>
            <a:pPr>
              <a:buNone/>
            </a:pPr>
            <a:r>
              <a:rPr lang="nl-NL" dirty="0" err="1">
                <a:hlinkClick r:id="rId2"/>
              </a:rPr>
              <a:t>www.emotie-etendebaas.nl</a:t>
            </a:r>
            <a:endParaRPr lang="nl-NL" dirty="0"/>
          </a:p>
          <a:p>
            <a:pPr>
              <a:buNone/>
            </a:pPr>
            <a:endParaRPr lang="nl-NL" dirty="0"/>
          </a:p>
        </p:txBody>
      </p:sp>
      <p:pic>
        <p:nvPicPr>
          <p:cNvPr id="1026" name="Picture 2" descr="http://www.emotie-etendebaas.nl/2015ebkemo/Omslag_liefde-ipv-chocola_vz.jpg"/>
          <p:cNvPicPr>
            <a:picLocks noChangeAspect="1" noChangeArrowheads="1"/>
          </p:cNvPicPr>
          <p:nvPr/>
        </p:nvPicPr>
        <p:blipFill>
          <a:blip r:embed="rId3" cstate="print"/>
          <a:srcRect/>
          <a:stretch>
            <a:fillRect/>
          </a:stretch>
        </p:blipFill>
        <p:spPr bwMode="auto">
          <a:xfrm>
            <a:off x="5436096" y="836712"/>
            <a:ext cx="3192354" cy="468052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jdelijke aanduiding voor datum 3"/>
          <p:cNvSpPr>
            <a:spLocks noGrp="1"/>
          </p:cNvSpPr>
          <p:nvPr>
            <p:ph type="dt" sz="quarter" idx="10"/>
          </p:nvPr>
        </p:nvSpPr>
        <p:spPr>
          <a:noFill/>
        </p:spPr>
        <p:txBody>
          <a:bodyPr/>
          <a:lstStyle/>
          <a:p>
            <a:fld id="{D0D693D6-7BD8-4B44-82EC-C57CC5E7F937}" type="datetime1">
              <a:rPr lang="nl-NL" smtClean="0"/>
              <a:pPr/>
              <a:t>6-12-2021</a:t>
            </a:fld>
            <a:endParaRPr lang="nl-NL"/>
          </a:p>
        </p:txBody>
      </p:sp>
      <p:sp>
        <p:nvSpPr>
          <p:cNvPr id="57347" name="Tijdelijke aanduiding voor dianummer 5"/>
          <p:cNvSpPr>
            <a:spLocks noGrp="1"/>
          </p:cNvSpPr>
          <p:nvPr>
            <p:ph type="sldNum" sz="quarter" idx="12"/>
          </p:nvPr>
        </p:nvSpPr>
        <p:spPr>
          <a:noFill/>
        </p:spPr>
        <p:txBody>
          <a:bodyPr/>
          <a:lstStyle/>
          <a:p>
            <a:fld id="{93379A9C-081C-4AD7-A458-A8BFAB7C979F}" type="slidenum">
              <a:rPr lang="nl-NL" smtClean="0"/>
              <a:pPr/>
              <a:t>22</a:t>
            </a:fld>
            <a:endParaRPr lang="nl-NL"/>
          </a:p>
        </p:txBody>
      </p:sp>
      <p:sp>
        <p:nvSpPr>
          <p:cNvPr id="57348" name="Rectangle 3"/>
          <p:cNvSpPr>
            <a:spLocks noGrp="1" noChangeArrowheads="1"/>
          </p:cNvSpPr>
          <p:nvPr>
            <p:ph type="body" idx="1"/>
          </p:nvPr>
        </p:nvSpPr>
        <p:spPr/>
        <p:txBody>
          <a:bodyPr>
            <a:normAutofit/>
          </a:bodyPr>
          <a:lstStyle/>
          <a:p>
            <a:pPr lvl="4" eaLnBrk="1" hangingPunct="1">
              <a:buFontTx/>
              <a:buNone/>
            </a:pPr>
            <a:r>
              <a:rPr lang="nl-NL" sz="2800" dirty="0">
                <a:latin typeface="Trebuchet MS" pitchFamily="34" charset="0"/>
              </a:rPr>
              <a:t>		</a:t>
            </a:r>
            <a:endParaRPr lang="nl-NL" sz="3600" dirty="0">
              <a:latin typeface="Trebuchet MS" pitchFamily="34" charset="0"/>
            </a:endParaRPr>
          </a:p>
          <a:p>
            <a:pPr lvl="4" eaLnBrk="1" hangingPunct="1">
              <a:buFontTx/>
              <a:buNone/>
            </a:pPr>
            <a:endParaRPr lang="nl-NL" sz="2800" dirty="0">
              <a:latin typeface="Trebuchet MS" pitchFamily="34" charset="0"/>
            </a:endParaRPr>
          </a:p>
          <a:p>
            <a:pPr lvl="4" eaLnBrk="1" hangingPunct="1">
              <a:buFontTx/>
              <a:buNone/>
            </a:pPr>
            <a:endParaRPr lang="nl-NL" sz="2800" dirty="0">
              <a:latin typeface="Trebuchet MS" pitchFamily="34" charset="0"/>
            </a:endParaRPr>
          </a:p>
          <a:p>
            <a:pPr lvl="4" eaLnBrk="1" hangingPunct="1">
              <a:buFontTx/>
              <a:buNone/>
            </a:pPr>
            <a:endParaRPr lang="nl-NL" sz="2800" dirty="0">
              <a:latin typeface="Trebuchet MS" pitchFamily="34" charset="0"/>
            </a:endParaRPr>
          </a:p>
          <a:p>
            <a:pPr lvl="4" eaLnBrk="1" hangingPunct="1">
              <a:buFontTx/>
              <a:buNone/>
            </a:pPr>
            <a:endParaRPr lang="nl-NL" sz="2800" dirty="0">
              <a:latin typeface="Trebuchet MS" pitchFamily="34" charset="0"/>
            </a:endParaRPr>
          </a:p>
          <a:p>
            <a:pPr lvl="4">
              <a:buNone/>
            </a:pPr>
            <a:r>
              <a:rPr lang="nl-NL" sz="2800" dirty="0" err="1">
                <a:latin typeface="Trebuchet MS" pitchFamily="34" charset="0"/>
                <a:hlinkClick r:id="rId2"/>
              </a:rPr>
              <a:t>s.kramp</a:t>
            </a:r>
            <a:r>
              <a:rPr lang="nl-NL" sz="2800" dirty="0">
                <a:latin typeface="Trebuchet MS" pitchFamily="34" charset="0"/>
                <a:hlinkClick r:id="rId2"/>
              </a:rPr>
              <a:t>@</a:t>
            </a:r>
            <a:r>
              <a:rPr lang="nl-NL" sz="2800" dirty="0" err="1">
                <a:latin typeface="Trebuchet MS" pitchFamily="34" charset="0"/>
                <a:hlinkClick r:id="rId2"/>
              </a:rPr>
              <a:t>dietheek.nl</a:t>
            </a:r>
            <a:endParaRPr lang="nl-NL" sz="2800" dirty="0">
              <a:latin typeface="Trebuchet MS" pitchFamily="34" charset="0"/>
            </a:endParaRPr>
          </a:p>
          <a:p>
            <a:pPr lvl="4">
              <a:buNone/>
            </a:pPr>
            <a:r>
              <a:rPr lang="nl-NL" sz="2800" dirty="0">
                <a:latin typeface="Trebuchet MS" pitchFamily="34" charset="0"/>
              </a:rPr>
              <a:t>Bedankt voor jullie aandacht!</a:t>
            </a:r>
          </a:p>
          <a:p>
            <a:pPr lvl="4">
              <a:buNone/>
            </a:pPr>
            <a:r>
              <a:rPr lang="nl-NL" sz="2800" dirty="0">
                <a:latin typeface="Trebuchet MS" pitchFamily="34" charset="0"/>
              </a:rPr>
              <a:t>Graag het evaluatieformulier invullen</a:t>
            </a:r>
          </a:p>
        </p:txBody>
      </p:sp>
      <p:pic>
        <p:nvPicPr>
          <p:cNvPr id="57349" name="Picture 5" descr="vraagteken"/>
          <p:cNvPicPr>
            <a:picLocks noChangeAspect="1" noChangeArrowheads="1"/>
          </p:cNvPicPr>
          <p:nvPr/>
        </p:nvPicPr>
        <p:blipFill>
          <a:blip r:embed="rId3" cstate="print"/>
          <a:srcRect/>
          <a:stretch>
            <a:fillRect/>
          </a:stretch>
        </p:blipFill>
        <p:spPr bwMode="auto">
          <a:xfrm>
            <a:off x="3203848" y="1196752"/>
            <a:ext cx="2695575" cy="2695575"/>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nl-NL" dirty="0">
                <a:latin typeface="Trebuchet MS" pitchFamily="34" charset="0"/>
              </a:rPr>
              <a:t>Programma</a:t>
            </a:r>
          </a:p>
        </p:txBody>
      </p:sp>
      <p:sp>
        <p:nvSpPr>
          <p:cNvPr id="10243" name="Rectangle 3"/>
          <p:cNvSpPr>
            <a:spLocks noGrp="1" noChangeArrowheads="1"/>
          </p:cNvSpPr>
          <p:nvPr>
            <p:ph type="body" idx="1"/>
          </p:nvPr>
        </p:nvSpPr>
        <p:spPr/>
        <p:txBody>
          <a:bodyPr>
            <a:normAutofit/>
          </a:bodyPr>
          <a:lstStyle/>
          <a:p>
            <a:pPr marL="342900" lvl="1" indent="-342900">
              <a:buFont typeface="Arial" pitchFamily="34" charset="0"/>
              <a:buChar char="•"/>
            </a:pPr>
            <a:r>
              <a:rPr lang="nl-NL" dirty="0">
                <a:latin typeface="Trebuchet MS" pitchFamily="34" charset="0"/>
              </a:rPr>
              <a:t>Test: Ben jij een emotie- en/of een verleidingseter?</a:t>
            </a:r>
          </a:p>
          <a:p>
            <a:pPr eaLnBrk="1" hangingPunct="1"/>
            <a:r>
              <a:rPr lang="nl-NL" sz="2800" dirty="0">
                <a:latin typeface="Trebuchet MS" pitchFamily="34" charset="0"/>
              </a:rPr>
              <a:t>Wat is emotie eten?</a:t>
            </a:r>
          </a:p>
          <a:p>
            <a:pPr eaLnBrk="1" hangingPunct="1"/>
            <a:r>
              <a:rPr lang="nl-NL" sz="2800" dirty="0">
                <a:latin typeface="Trebuchet MS" pitchFamily="34" charset="0"/>
              </a:rPr>
              <a:t>Verschil tussen emotie eten en eetstoornis</a:t>
            </a:r>
          </a:p>
          <a:p>
            <a:pPr marL="342900" lvl="1" indent="-342900">
              <a:buFont typeface="Arial" pitchFamily="34" charset="0"/>
              <a:buChar char="•"/>
            </a:pPr>
            <a:r>
              <a:rPr lang="nl-NL" dirty="0">
                <a:latin typeface="Trebuchet MS" pitchFamily="34" charset="0"/>
              </a:rPr>
              <a:t>Aan de slag met het stappenplan</a:t>
            </a:r>
          </a:p>
          <a:p>
            <a:pPr marL="342900" lvl="1" indent="-342900">
              <a:buFont typeface="Arial" pitchFamily="34" charset="0"/>
              <a:buChar char="•"/>
            </a:pPr>
            <a:r>
              <a:rPr lang="nl-NL" dirty="0">
                <a:latin typeface="Trebuchet MS" pitchFamily="34" charset="0"/>
              </a:rPr>
              <a:t>Aanbod voor cliënten</a:t>
            </a:r>
          </a:p>
          <a:p>
            <a:pPr eaLnBrk="1" hangingPunct="1"/>
            <a:r>
              <a:rPr lang="nl-NL" sz="2800" dirty="0">
                <a:latin typeface="Trebuchet MS" pitchFamily="34" charset="0"/>
              </a:rPr>
              <a:t>Vragen</a:t>
            </a:r>
          </a:p>
          <a:p>
            <a:pPr lvl="1" eaLnBrk="1" hangingPunct="1"/>
            <a:endParaRPr lang="nl-NL" dirty="0"/>
          </a:p>
          <a:p>
            <a:pPr lvl="1" eaLnBrk="1" hangingPunct="1">
              <a:buFontTx/>
              <a:buNone/>
            </a:pPr>
            <a:endParaRPr lang="nl-N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jdelijke aanduiding voor datum 3"/>
          <p:cNvSpPr>
            <a:spLocks noGrp="1"/>
          </p:cNvSpPr>
          <p:nvPr>
            <p:ph type="dt" sz="quarter" idx="10"/>
          </p:nvPr>
        </p:nvSpPr>
        <p:spPr>
          <a:noFill/>
        </p:spPr>
        <p:txBody>
          <a:bodyPr/>
          <a:lstStyle/>
          <a:p>
            <a:fld id="{D8A370AE-266B-4C45-B8AB-37A22B41B0D2}" type="datetime1">
              <a:rPr lang="nl-NL" smtClean="0"/>
              <a:pPr/>
              <a:t>6-12-2021</a:t>
            </a:fld>
            <a:endParaRPr lang="nl-NL"/>
          </a:p>
        </p:txBody>
      </p:sp>
      <p:sp>
        <p:nvSpPr>
          <p:cNvPr id="7171" name="Tijdelijke aanduiding voor dianummer 5"/>
          <p:cNvSpPr>
            <a:spLocks noGrp="1"/>
          </p:cNvSpPr>
          <p:nvPr>
            <p:ph type="sldNum" sz="quarter" idx="12"/>
          </p:nvPr>
        </p:nvSpPr>
        <p:spPr>
          <a:noFill/>
        </p:spPr>
        <p:txBody>
          <a:bodyPr/>
          <a:lstStyle/>
          <a:p>
            <a:fld id="{DD6BA7E0-6C19-43D2-9FA7-974C34434D3F}" type="slidenum">
              <a:rPr lang="nl-NL" smtClean="0"/>
              <a:pPr/>
              <a:t>4</a:t>
            </a:fld>
            <a:endParaRPr lang="nl-NL"/>
          </a:p>
        </p:txBody>
      </p:sp>
      <p:sp>
        <p:nvSpPr>
          <p:cNvPr id="7172" name="Rectangle 6"/>
          <p:cNvSpPr>
            <a:spLocks noGrp="1" noChangeArrowheads="1"/>
          </p:cNvSpPr>
          <p:nvPr>
            <p:ph type="title"/>
          </p:nvPr>
        </p:nvSpPr>
        <p:spPr/>
        <p:txBody>
          <a:bodyPr>
            <a:normAutofit fontScale="90000"/>
          </a:bodyPr>
          <a:lstStyle/>
          <a:p>
            <a:pPr eaLnBrk="1" hangingPunct="1"/>
            <a:br>
              <a:rPr lang="nl-NL" sz="3600" dirty="0">
                <a:latin typeface="Trebuchet MS" pitchFamily="34" charset="0"/>
              </a:rPr>
            </a:br>
            <a:r>
              <a:rPr lang="nl-NL" sz="3600" dirty="0">
                <a:latin typeface="Trebuchet MS" pitchFamily="34" charset="0"/>
              </a:rPr>
              <a:t>Test: Ben jij een emotie- en/of verleidingseter?</a:t>
            </a:r>
          </a:p>
        </p:txBody>
      </p:sp>
      <p:sp>
        <p:nvSpPr>
          <p:cNvPr id="7173" name="Rectangle 7"/>
          <p:cNvSpPr>
            <a:spLocks noGrp="1" noChangeArrowheads="1"/>
          </p:cNvSpPr>
          <p:nvPr>
            <p:ph type="body" idx="1"/>
          </p:nvPr>
        </p:nvSpPr>
        <p:spPr>
          <a:xfrm>
            <a:off x="468313" y="1412875"/>
            <a:ext cx="8229600" cy="4525963"/>
          </a:xfrm>
        </p:spPr>
        <p:txBody>
          <a:bodyPr/>
          <a:lstStyle/>
          <a:p>
            <a:pPr eaLnBrk="1" hangingPunct="1"/>
            <a:endParaRPr lang="nl-NL" sz="2800" dirty="0">
              <a:latin typeface="Trebuchet MS" pitchFamily="34" charset="0"/>
            </a:endParaRPr>
          </a:p>
          <a:p>
            <a:pPr eaLnBrk="1" hangingPunct="1"/>
            <a:r>
              <a:rPr lang="nl-NL" sz="2800" dirty="0">
                <a:latin typeface="Trebuchet MS" pitchFamily="34" charset="0"/>
              </a:rPr>
              <a:t>Doel: inzicht krijgen in welke type eter cliënt is</a:t>
            </a:r>
          </a:p>
          <a:p>
            <a:pPr eaLnBrk="1" hangingPunct="1">
              <a:buNone/>
            </a:pPr>
            <a:r>
              <a:rPr lang="nl-NL" sz="2800" dirty="0">
                <a:latin typeface="Trebuchet MS" pitchFamily="34" charset="0"/>
              </a:rPr>
              <a:t> en kennismaken met emotie- en/of </a:t>
            </a:r>
            <a:r>
              <a:rPr lang="nl-NL" sz="2800" dirty="0" err="1">
                <a:latin typeface="Trebuchet MS" pitchFamily="34" charset="0"/>
              </a:rPr>
              <a:t>verleidingseten</a:t>
            </a:r>
            <a:endParaRPr lang="nl-NL" sz="2800" dirty="0">
              <a:latin typeface="Trebuchet MS" pitchFamily="34" charset="0"/>
            </a:endParaRPr>
          </a:p>
          <a:p>
            <a:r>
              <a:rPr lang="nl-NL" sz="2800" dirty="0">
                <a:latin typeface="Trebuchet MS" pitchFamily="34" charset="0"/>
              </a:rPr>
              <a:t>Geen wetenschappelijke test</a:t>
            </a:r>
          </a:p>
          <a:p>
            <a:r>
              <a:rPr lang="nl-NL" sz="2800" dirty="0">
                <a:latin typeface="Trebuchet MS" pitchFamily="34" charset="0"/>
              </a:rPr>
              <a:t>Eventueel ook te gebruiken:</a:t>
            </a:r>
          </a:p>
          <a:p>
            <a:pPr>
              <a:buNone/>
            </a:pPr>
            <a:r>
              <a:rPr lang="nl-NL" sz="2800" dirty="0">
                <a:latin typeface="Trebuchet MS" pitchFamily="34" charset="0"/>
                <a:hlinkClick r:id="rId3"/>
              </a:rPr>
              <a:t>http://tests.psychologiemagazine.nl/Gezondheid/Eettypetest</a:t>
            </a:r>
            <a:endParaRPr lang="nl-NL" sz="2800" dirty="0">
              <a:latin typeface="Trebuchet MS" pitchFamily="34" charset="0"/>
            </a:endParaRPr>
          </a:p>
          <a:p>
            <a:pPr>
              <a:buNone/>
            </a:pPr>
            <a:endParaRPr lang="nl-NL" sz="2800" dirty="0">
              <a:latin typeface="Trebuchet MS" pitchFamily="34" charset="0"/>
            </a:endParaRPr>
          </a:p>
          <a:p>
            <a:pPr eaLnBrk="1" hangingPunct="1">
              <a:buNone/>
            </a:pPr>
            <a:endParaRPr lang="nl-NL" sz="2800" dirty="0">
              <a:latin typeface="Trebuchet MS"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Tekening</a:t>
            </a:r>
          </a:p>
        </p:txBody>
      </p:sp>
      <p:sp>
        <p:nvSpPr>
          <p:cNvPr id="3" name="Tijdelijke aanduiding voor inhoud 2"/>
          <p:cNvSpPr>
            <a:spLocks noGrp="1"/>
          </p:cNvSpPr>
          <p:nvPr>
            <p:ph idx="1"/>
          </p:nvPr>
        </p:nvSpPr>
        <p:spPr/>
        <p:txBody>
          <a:bodyPr/>
          <a:lstStyle/>
          <a:p>
            <a:endParaRPr lang="nl-NL" dirty="0"/>
          </a:p>
        </p:txBody>
      </p:sp>
      <p:pic>
        <p:nvPicPr>
          <p:cNvPr id="4" name="Afbeelding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35696" y="1412776"/>
            <a:ext cx="5085184" cy="508518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is emotie eten?</a:t>
            </a:r>
          </a:p>
        </p:txBody>
      </p:sp>
      <p:sp>
        <p:nvSpPr>
          <p:cNvPr id="3" name="Tijdelijke aanduiding voor inhoud 2"/>
          <p:cNvSpPr>
            <a:spLocks noGrp="1"/>
          </p:cNvSpPr>
          <p:nvPr>
            <p:ph idx="1"/>
          </p:nvPr>
        </p:nvSpPr>
        <p:spPr/>
        <p:txBody>
          <a:bodyPr/>
          <a:lstStyle/>
          <a:p>
            <a:pPr>
              <a:buNone/>
            </a:pPr>
            <a:endParaRPr lang="nl-NL" dirty="0"/>
          </a:p>
          <a:p>
            <a:pPr>
              <a:buNone/>
            </a:pPr>
            <a:r>
              <a:rPr lang="nl-NL" dirty="0"/>
              <a:t>Het dempen van ‘lastige’ emoties zoals verdriet, onrust, eenzaamheid met eten zoals chocola, chips, koekjes en ijs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Verschil eetstoornis</a:t>
            </a:r>
          </a:p>
        </p:txBody>
      </p:sp>
      <p:sp>
        <p:nvSpPr>
          <p:cNvPr id="3" name="Tijdelijke aanduiding voor inhoud 2"/>
          <p:cNvSpPr>
            <a:spLocks noGrp="1"/>
          </p:cNvSpPr>
          <p:nvPr>
            <p:ph idx="1"/>
          </p:nvPr>
        </p:nvSpPr>
        <p:spPr/>
        <p:txBody>
          <a:bodyPr>
            <a:normAutofit fontScale="92500" lnSpcReduction="10000"/>
          </a:bodyPr>
          <a:lstStyle/>
          <a:p>
            <a:pPr>
              <a:defRPr/>
            </a:pPr>
            <a:r>
              <a:rPr lang="nl-NL" dirty="0"/>
              <a:t>Eten als obsessie</a:t>
            </a:r>
          </a:p>
          <a:p>
            <a:pPr>
              <a:defRPr/>
            </a:pPr>
            <a:r>
              <a:rPr lang="nl-NL" dirty="0"/>
              <a:t>Verstoord lichaamsbeeld</a:t>
            </a:r>
          </a:p>
          <a:p>
            <a:pPr>
              <a:defRPr/>
            </a:pPr>
            <a:r>
              <a:rPr lang="nl-NL" dirty="0"/>
              <a:t>Sprake disfunctioneren, </a:t>
            </a:r>
            <a:r>
              <a:rPr lang="nl-NL" b="1" dirty="0"/>
              <a:t>forse lijdensdruk</a:t>
            </a:r>
          </a:p>
          <a:p>
            <a:pPr>
              <a:defRPr/>
            </a:pPr>
            <a:r>
              <a:rPr lang="nl-NL" dirty="0"/>
              <a:t>Compensatiegedrag</a:t>
            </a:r>
          </a:p>
          <a:p>
            <a:pPr>
              <a:defRPr/>
            </a:pPr>
            <a:r>
              <a:rPr lang="nl-NL" dirty="0"/>
              <a:t>Eetbuien </a:t>
            </a:r>
          </a:p>
          <a:p>
            <a:pPr>
              <a:defRPr/>
            </a:pPr>
            <a:r>
              <a:rPr lang="nl-NL" dirty="0"/>
              <a:t>DSM – IV criteria:</a:t>
            </a:r>
          </a:p>
          <a:p>
            <a:pPr lvl="1">
              <a:defRPr/>
            </a:pPr>
            <a:r>
              <a:rPr lang="nl-NL" dirty="0"/>
              <a:t>Anorexia Nervosa</a:t>
            </a:r>
          </a:p>
          <a:p>
            <a:pPr lvl="1">
              <a:defRPr/>
            </a:pPr>
            <a:r>
              <a:rPr lang="nl-NL" dirty="0" err="1"/>
              <a:t>Boulimia</a:t>
            </a:r>
            <a:endParaRPr lang="nl-NL" dirty="0"/>
          </a:p>
          <a:p>
            <a:pPr lvl="1">
              <a:defRPr/>
            </a:pPr>
            <a:r>
              <a:rPr lang="nl-NL" dirty="0" err="1"/>
              <a:t>Eetbuistoornis</a:t>
            </a:r>
            <a:r>
              <a:rPr lang="nl-NL" dirty="0"/>
              <a:t>(  </a:t>
            </a:r>
            <a:r>
              <a:rPr lang="nl-NL" dirty="0" err="1"/>
              <a:t>Binge</a:t>
            </a:r>
            <a:r>
              <a:rPr lang="nl-NL" dirty="0"/>
              <a:t> </a:t>
            </a:r>
            <a:r>
              <a:rPr lang="nl-NL" dirty="0" err="1"/>
              <a:t>eating</a:t>
            </a:r>
            <a:r>
              <a:rPr lang="nl-NL" dirty="0"/>
              <a:t> disorder )</a:t>
            </a:r>
          </a:p>
          <a:p>
            <a:pPr>
              <a:defRPr/>
            </a:pPr>
            <a:endParaRPr lang="nl-N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95536" y="476672"/>
            <a:ext cx="8229600" cy="1143000"/>
          </a:xfrm>
        </p:spPr>
        <p:txBody>
          <a:bodyPr/>
          <a:lstStyle/>
          <a:p>
            <a:r>
              <a:rPr lang="nl-NL" dirty="0"/>
              <a:t>Aan de slag met het stappenplan</a:t>
            </a:r>
          </a:p>
        </p:txBody>
      </p:sp>
      <p:sp>
        <p:nvSpPr>
          <p:cNvPr id="3" name="Tijdelijke aanduiding voor inhoud 2"/>
          <p:cNvSpPr>
            <a:spLocks noGrp="1"/>
          </p:cNvSpPr>
          <p:nvPr>
            <p:ph idx="1"/>
          </p:nvPr>
        </p:nvSpPr>
        <p:spPr/>
        <p:txBody>
          <a:bodyPr/>
          <a:lstStyle/>
          <a:p>
            <a:pPr>
              <a:buNone/>
            </a:pPr>
            <a:endParaRPr lang="nl-N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764704"/>
            <a:ext cx="8229600" cy="1143000"/>
          </a:xfrm>
        </p:spPr>
        <p:txBody>
          <a:bodyPr>
            <a:normAutofit fontScale="90000"/>
          </a:bodyPr>
          <a:lstStyle/>
          <a:p>
            <a:r>
              <a:rPr lang="nl-NL" dirty="0"/>
              <a:t>Stap 1: 	Herken de situaties waarin je te veel eet</a:t>
            </a:r>
          </a:p>
        </p:txBody>
      </p:sp>
      <p:sp>
        <p:nvSpPr>
          <p:cNvPr id="3" name="Tijdelijke aanduiding voor inhoud 2"/>
          <p:cNvSpPr>
            <a:spLocks noGrp="1"/>
          </p:cNvSpPr>
          <p:nvPr>
            <p:ph idx="1"/>
          </p:nvPr>
        </p:nvSpPr>
        <p:spPr/>
        <p:txBody>
          <a:bodyPr/>
          <a:lstStyle/>
          <a:p>
            <a:endParaRPr lang="nl-NL" dirty="0"/>
          </a:p>
          <a:p>
            <a:r>
              <a:rPr lang="nl-NL" dirty="0"/>
              <a:t>In welke 3 situaties ga jij vooral snoepen en snaaien?</a:t>
            </a:r>
          </a:p>
          <a:p>
            <a:pPr>
              <a:buNone/>
            </a:pPr>
            <a:endParaRPr lang="nl-NL" dirty="0"/>
          </a:p>
          <a:p>
            <a:pPr>
              <a:buNone/>
            </a:pPr>
            <a:r>
              <a:rPr lang="nl-NL" dirty="0"/>
              <a:t>Schrijf dit op voor jezelf!</a:t>
            </a:r>
          </a:p>
        </p:txBody>
      </p:sp>
    </p:spTree>
  </p:cSld>
  <p:clrMapOvr>
    <a:masterClrMapping/>
  </p:clrMapOvr>
</p:sld>
</file>

<file path=ppt/theme/theme1.xml><?xml version="1.0" encoding="utf-8"?>
<a:theme xmlns:a="http://schemas.openxmlformats.org/drawingml/2006/main" name="lege_presentatie_Dietheek">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lege_presentatie_Dietheek</Template>
  <TotalTime>83</TotalTime>
  <Words>1065</Words>
  <Application>Microsoft Office PowerPoint</Application>
  <PresentationFormat>Diavoorstelling (4:3)</PresentationFormat>
  <Paragraphs>175</Paragraphs>
  <Slides>22</Slides>
  <Notes>12</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22</vt:i4>
      </vt:variant>
    </vt:vector>
  </HeadingPairs>
  <TitlesOfParts>
    <vt:vector size="26" baseType="lpstr">
      <vt:lpstr>Arial</vt:lpstr>
      <vt:lpstr>Calibri</vt:lpstr>
      <vt:lpstr>Trebuchet MS</vt:lpstr>
      <vt:lpstr>lege_presentatie_Dietheek</vt:lpstr>
      <vt:lpstr>PowerPoint-presentatie</vt:lpstr>
      <vt:lpstr>Wie ben ik?</vt:lpstr>
      <vt:lpstr>Programma</vt:lpstr>
      <vt:lpstr> Test: Ben jij een emotie- en/of verleidingseter?</vt:lpstr>
      <vt:lpstr>Tekening</vt:lpstr>
      <vt:lpstr>Wat is emotie eten?</vt:lpstr>
      <vt:lpstr>Verschil eetstoornis</vt:lpstr>
      <vt:lpstr>Aan de slag met het stappenplan</vt:lpstr>
      <vt:lpstr>Stap 1:  Herken de situaties waarin je te veel eet</vt:lpstr>
      <vt:lpstr> Stap 2: Onderzoek je gevoel</vt:lpstr>
      <vt:lpstr>  Stap 3: Waar heb je nu echt behoefte aan?</vt:lpstr>
      <vt:lpstr>Voorbeeld tekening</vt:lpstr>
      <vt:lpstr>PowerPoint-presentatie</vt:lpstr>
      <vt:lpstr>Andere stappen</vt:lpstr>
      <vt:lpstr>Behandelplan</vt:lpstr>
      <vt:lpstr>Voorbeeld van een dagmenu</vt:lpstr>
      <vt:lpstr>Voorbeeld van een dagmenu</vt:lpstr>
      <vt:lpstr>PowerPoint-presentatie</vt:lpstr>
      <vt:lpstr> Aanbod Emotie eten de baas</vt:lpstr>
      <vt:lpstr>Vergoedingsmogelijkheden:</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Administrator</dc:creator>
  <cp:lastModifiedBy>Sara van Grootel</cp:lastModifiedBy>
  <cp:revision>8</cp:revision>
  <dcterms:created xsi:type="dcterms:W3CDTF">2014-08-20T08:51:09Z</dcterms:created>
  <dcterms:modified xsi:type="dcterms:W3CDTF">2021-12-06T13:38:57Z</dcterms:modified>
</cp:coreProperties>
</file>