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70" r:id="rId3"/>
    <p:sldId id="469" r:id="rId4"/>
    <p:sldId id="490" r:id="rId5"/>
    <p:sldId id="470" r:id="rId6"/>
    <p:sldId id="477" r:id="rId7"/>
    <p:sldId id="472" r:id="rId8"/>
    <p:sldId id="473" r:id="rId9"/>
    <p:sldId id="475" r:id="rId10"/>
    <p:sldId id="476" r:id="rId11"/>
    <p:sldId id="474" r:id="rId12"/>
    <p:sldId id="478" r:id="rId13"/>
    <p:sldId id="479" r:id="rId14"/>
    <p:sldId id="480" r:id="rId15"/>
    <p:sldId id="481" r:id="rId16"/>
    <p:sldId id="482" r:id="rId17"/>
    <p:sldId id="483" r:id="rId18"/>
    <p:sldId id="484" r:id="rId19"/>
    <p:sldId id="485" r:id="rId20"/>
    <p:sldId id="486" r:id="rId21"/>
    <p:sldId id="487" r:id="rId22"/>
    <p:sldId id="488" r:id="rId23"/>
    <p:sldId id="489" r:id="rId24"/>
    <p:sldId id="451" r:id="rId25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62" d="100"/>
          <a:sy n="62" d="100"/>
        </p:scale>
        <p:origin x="1392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346" cy="496332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760" y="2"/>
            <a:ext cx="2945346" cy="496332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r">
              <a:defRPr sz="1200"/>
            </a:lvl1pPr>
          </a:lstStyle>
          <a:p>
            <a:fld id="{9B535B28-D30B-41B9-934C-9601CEBD74B6}" type="datetimeFigureOut">
              <a:rPr lang="nl-NL" smtClean="0"/>
              <a:pPr/>
              <a:t>5-8-2021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732"/>
            <a:ext cx="2945346" cy="496332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760" y="9428732"/>
            <a:ext cx="2945346" cy="496332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r">
              <a:defRPr sz="1200"/>
            </a:lvl1pPr>
          </a:lstStyle>
          <a:p>
            <a:fld id="{5B6C9BA9-1324-4096-BD56-AB915FD310E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1984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2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2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r">
              <a:defRPr sz="1300"/>
            </a:lvl1pPr>
          </a:lstStyle>
          <a:p>
            <a:fld id="{1F83249A-0CC4-4999-9EC5-E91FF20029A0}" type="datetimeFigureOut">
              <a:rPr lang="nl-NL" smtClean="0"/>
              <a:pPr/>
              <a:t>5-8-2021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5" tIns="47777" rIns="95555" bIns="47777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8"/>
          </a:xfrm>
          <a:prstGeom prst="rect">
            <a:avLst/>
          </a:prstGeom>
        </p:spPr>
        <p:txBody>
          <a:bodyPr vert="horz" lIns="95555" tIns="47777" rIns="95555" bIns="47777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2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r">
              <a:defRPr sz="1300"/>
            </a:lvl1pPr>
          </a:lstStyle>
          <a:p>
            <a:fld id="{02281CC9-8901-4442-BAAD-61FB7FCCE47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166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81CC9-8901-4442-BAAD-61FB7FCCE471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92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AAFF-9ECA-4E69-A0A7-D3B49ED66869}" type="datetime1">
              <a:rPr lang="nl-NL" smtClean="0"/>
              <a:t>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2DCC4-E686-4373-8F4F-6B7D5202F5E8}" type="datetime1">
              <a:rPr lang="nl-NL" smtClean="0"/>
              <a:t>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302C-AD52-4FE3-9EC0-76214A527CF1}" type="datetime1">
              <a:rPr lang="nl-NL" smtClean="0"/>
              <a:t>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60E7-F0BA-49CC-99F3-0863CA70D56E}" type="datetime1">
              <a:rPr lang="nl-NL" smtClean="0"/>
              <a:t>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029C-A095-486C-BDDC-3BFB102F9898}" type="datetime1">
              <a:rPr lang="nl-NL" smtClean="0"/>
              <a:t>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CBCD-FEF9-4B4E-8FBC-B35825757766}" type="datetime1">
              <a:rPr lang="nl-NL" smtClean="0"/>
              <a:t>5-8-2021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FDB84-7E70-4015-B78B-AA130C9E0C3A}" type="datetime1">
              <a:rPr lang="nl-NL" smtClean="0"/>
              <a:t>5-8-2021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FA729-C491-44E2-BDF6-138DB5D9A399}" type="datetime1">
              <a:rPr lang="nl-NL" smtClean="0"/>
              <a:t>5-8-2021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4D91-9B8F-493E-B49B-213202ABB845}" type="datetime1">
              <a:rPr lang="nl-NL" smtClean="0"/>
              <a:t>5-8-2021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76B9-8C69-4221-B45F-620198E2FBFC}" type="datetime1">
              <a:rPr lang="nl-NL" smtClean="0"/>
              <a:t>5-8-2021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8CE7-7A91-49E5-A1A1-04F27E4E4598}" type="datetime1">
              <a:rPr lang="nl-NL" smtClean="0"/>
              <a:t>5-8-2021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www.emotie-etendebaas.nl 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BBC37-29AC-43AC-8B0A-FDF36ADD37CC}" type="datetime1">
              <a:rPr lang="nl-NL" smtClean="0"/>
              <a:t>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www.emotie-etendebaas.nl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36A40-6544-40D3-AABE-DC0ACEA28A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emotie-etendebaas.nl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otie-etendebaas.nl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3096344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chemeClr val="accent6"/>
                </a:solidFill>
              </a:rPr>
              <a:t>Emotie-eten</a:t>
            </a:r>
            <a:r>
              <a:rPr lang="en-US" sz="3600" b="1" dirty="0">
                <a:solidFill>
                  <a:schemeClr val="accent6"/>
                </a:solidFill>
              </a:rPr>
              <a:t> de baas</a:t>
            </a:r>
            <a:br>
              <a:rPr lang="en-US" sz="3600" b="1" dirty="0">
                <a:solidFill>
                  <a:schemeClr val="accent6"/>
                </a:solidFill>
              </a:rPr>
            </a:br>
            <a:br>
              <a:rPr lang="en-US" sz="3600" b="1" dirty="0">
                <a:solidFill>
                  <a:schemeClr val="accent6"/>
                </a:solidFill>
              </a:rPr>
            </a:br>
            <a:r>
              <a:rPr lang="en-US" sz="3600" b="1" dirty="0" err="1">
                <a:solidFill>
                  <a:schemeClr val="accent6"/>
                </a:solidFill>
              </a:rPr>
              <a:t>Opzet</a:t>
            </a:r>
            <a:r>
              <a:rPr lang="en-US" sz="3600" b="1" dirty="0">
                <a:solidFill>
                  <a:schemeClr val="accent6"/>
                </a:solidFill>
              </a:rPr>
              <a:t> workshop</a:t>
            </a:r>
            <a:br>
              <a:rPr lang="en-US" sz="3600" dirty="0">
                <a:solidFill>
                  <a:schemeClr val="accent6"/>
                </a:solidFill>
              </a:rPr>
            </a:br>
            <a:endParaRPr lang="nl-NL" sz="2700" dirty="0">
              <a:solidFill>
                <a:schemeClr val="accent6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75656" y="5229200"/>
            <a:ext cx="6400800" cy="936104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</a:t>
            </a:fld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>
          <a:xfrm>
            <a:off x="1907704" y="6237312"/>
            <a:ext cx="5832648" cy="432048"/>
          </a:xfrm>
        </p:spPr>
        <p:txBody>
          <a:bodyPr/>
          <a:lstStyle/>
          <a:p>
            <a:r>
              <a:rPr lang="nl-NL">
                <a:hlinkClick r:id="rId2"/>
              </a:rPr>
              <a:t>www.emotie-etendebaas.nl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996952"/>
            <a:ext cx="5097770" cy="183906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‘</a:t>
            </a:r>
            <a:r>
              <a:rPr lang="en-US" sz="3600" b="1" dirty="0" err="1">
                <a:solidFill>
                  <a:srgbClr val="7030A0"/>
                </a:solidFill>
              </a:rPr>
              <a:t>Ik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weet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niet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wat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ik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voel</a:t>
            </a:r>
            <a:r>
              <a:rPr lang="en-US" sz="3600" b="1" dirty="0">
                <a:solidFill>
                  <a:srgbClr val="7030A0"/>
                </a:solidFill>
              </a:rPr>
              <a:t>. </a:t>
            </a:r>
            <a:r>
              <a:rPr lang="en-US" sz="3600" b="1" dirty="0" err="1">
                <a:solidFill>
                  <a:srgbClr val="7030A0"/>
                </a:solidFill>
              </a:rPr>
              <a:t>Ik</a:t>
            </a:r>
            <a:r>
              <a:rPr lang="en-US" sz="3600" b="1" dirty="0">
                <a:solidFill>
                  <a:srgbClr val="7030A0"/>
                </a:solidFill>
              </a:rPr>
              <a:t> zit </a:t>
            </a:r>
            <a:r>
              <a:rPr lang="en-US" sz="3600" b="1" dirty="0" err="1">
                <a:solidFill>
                  <a:srgbClr val="7030A0"/>
                </a:solidFill>
              </a:rPr>
              <a:t>niet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lekker</a:t>
            </a:r>
            <a:r>
              <a:rPr lang="en-US" sz="3600" b="1" dirty="0">
                <a:solidFill>
                  <a:srgbClr val="7030A0"/>
                </a:solidFill>
              </a:rPr>
              <a:t> in </a:t>
            </a:r>
            <a:r>
              <a:rPr lang="en-US" sz="3600" b="1" dirty="0" err="1">
                <a:solidFill>
                  <a:srgbClr val="7030A0"/>
                </a:solidFill>
              </a:rPr>
              <a:t>mijn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vel</a:t>
            </a:r>
            <a:r>
              <a:rPr lang="en-US" sz="3600" b="1" dirty="0">
                <a:solidFill>
                  <a:srgbClr val="7030A0"/>
                </a:solidFill>
              </a:rPr>
              <a:t>’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i="1" dirty="0" err="1">
                <a:solidFill>
                  <a:srgbClr val="7030A0"/>
                </a:solidFill>
              </a:rPr>
              <a:t>Reactie</a:t>
            </a:r>
            <a:r>
              <a:rPr lang="en-US" sz="3600" b="1" i="1" dirty="0">
                <a:solidFill>
                  <a:srgbClr val="7030A0"/>
                </a:solidFill>
              </a:rPr>
              <a:t>: ‘</a:t>
            </a:r>
            <a:r>
              <a:rPr lang="en-US" sz="3600" b="1" i="1" dirty="0" err="1">
                <a:solidFill>
                  <a:srgbClr val="7030A0"/>
                </a:solidFill>
              </a:rPr>
              <a:t>kan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kloppen</a:t>
            </a:r>
            <a:r>
              <a:rPr lang="en-US" sz="3600" b="1" i="1" dirty="0">
                <a:solidFill>
                  <a:srgbClr val="7030A0"/>
                </a:solidFill>
              </a:rPr>
              <a:t>, </a:t>
            </a:r>
            <a:r>
              <a:rPr lang="en-US" sz="3600" b="1" i="1" dirty="0" err="1">
                <a:solidFill>
                  <a:srgbClr val="7030A0"/>
                </a:solidFill>
              </a:rPr>
              <a:t>als</a:t>
            </a:r>
            <a:r>
              <a:rPr lang="en-US" sz="3600" b="1" i="1" dirty="0">
                <a:solidFill>
                  <a:srgbClr val="7030A0"/>
                </a:solidFill>
              </a:rPr>
              <a:t> je </a:t>
            </a:r>
            <a:r>
              <a:rPr lang="en-US" sz="3600" b="1" i="1" dirty="0" err="1">
                <a:solidFill>
                  <a:srgbClr val="7030A0"/>
                </a:solidFill>
              </a:rPr>
              <a:t>gewend</a:t>
            </a:r>
            <a:r>
              <a:rPr lang="en-US" sz="3600" b="1" i="1" dirty="0">
                <a:solidFill>
                  <a:srgbClr val="7030A0"/>
                </a:solidFill>
              </a:rPr>
              <a:t> bent</a:t>
            </a:r>
          </a:p>
          <a:p>
            <a:pPr>
              <a:buNone/>
            </a:pPr>
            <a:r>
              <a:rPr lang="en-US" sz="3600" b="1" i="1" dirty="0" err="1">
                <a:solidFill>
                  <a:srgbClr val="7030A0"/>
                </a:solidFill>
              </a:rPr>
              <a:t>gevoelens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te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dempen</a:t>
            </a:r>
            <a:r>
              <a:rPr lang="en-US" sz="3600" b="1" i="1" dirty="0">
                <a:solidFill>
                  <a:srgbClr val="7030A0"/>
                </a:solidFill>
              </a:rPr>
              <a:t> met eten, </a:t>
            </a:r>
            <a:r>
              <a:rPr lang="en-US" sz="3600" b="1" i="1" dirty="0" err="1">
                <a:solidFill>
                  <a:srgbClr val="7030A0"/>
                </a:solidFill>
              </a:rPr>
              <a:t>dan</a:t>
            </a:r>
            <a:r>
              <a:rPr lang="en-US" sz="3600" b="1" i="1" dirty="0">
                <a:solidFill>
                  <a:srgbClr val="7030A0"/>
                </a:solidFill>
              </a:rPr>
              <a:t> is het</a:t>
            </a:r>
          </a:p>
          <a:p>
            <a:pPr>
              <a:buNone/>
            </a:pPr>
            <a:r>
              <a:rPr lang="en-US" sz="3600" b="1" i="1" dirty="0" err="1">
                <a:solidFill>
                  <a:srgbClr val="7030A0"/>
                </a:solidFill>
              </a:rPr>
              <a:t>onderzoeken</a:t>
            </a:r>
            <a:r>
              <a:rPr lang="en-US" sz="3600" b="1" i="1" dirty="0">
                <a:solidFill>
                  <a:srgbClr val="7030A0"/>
                </a:solidFill>
              </a:rPr>
              <a:t> v </a:t>
            </a:r>
            <a:r>
              <a:rPr lang="en-US" sz="3600" b="1" i="1" dirty="0" err="1">
                <a:solidFill>
                  <a:srgbClr val="7030A0"/>
                </a:solidFill>
              </a:rPr>
              <a:t>gevoelens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nieuw</a:t>
            </a:r>
            <a:r>
              <a:rPr lang="en-US" sz="3600" b="1" i="1" dirty="0">
                <a:solidFill>
                  <a:srgbClr val="7030A0"/>
                </a:solidFill>
              </a:rPr>
              <a:t>’</a:t>
            </a:r>
          </a:p>
          <a:p>
            <a:pPr>
              <a:buNone/>
            </a:pPr>
            <a:endParaRPr lang="en-US" sz="3600" b="1" i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i="1" dirty="0" err="1">
                <a:solidFill>
                  <a:srgbClr val="7030A0"/>
                </a:solidFill>
              </a:rPr>
              <a:t>Reactie</a:t>
            </a:r>
            <a:r>
              <a:rPr lang="en-US" sz="3600" b="1" i="1" dirty="0">
                <a:solidFill>
                  <a:srgbClr val="7030A0"/>
                </a:solidFill>
              </a:rPr>
              <a:t>: ‘</a:t>
            </a:r>
            <a:r>
              <a:rPr lang="en-US" sz="3600" b="1" i="1" dirty="0" err="1">
                <a:solidFill>
                  <a:srgbClr val="7030A0"/>
                </a:solidFill>
              </a:rPr>
              <a:t>er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zijn</a:t>
            </a:r>
            <a:r>
              <a:rPr lang="en-US" sz="3600" b="1" i="1" dirty="0">
                <a:solidFill>
                  <a:srgbClr val="7030A0"/>
                </a:solidFill>
              </a:rPr>
              <a:t> 5 </a:t>
            </a:r>
            <a:r>
              <a:rPr lang="en-US" sz="3600" b="1" i="1" dirty="0" err="1">
                <a:solidFill>
                  <a:srgbClr val="7030A0"/>
                </a:solidFill>
              </a:rPr>
              <a:t>hoofdgevoelens</a:t>
            </a:r>
            <a:endParaRPr lang="en-US" sz="3600" b="1" i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i="1" dirty="0">
                <a:solidFill>
                  <a:srgbClr val="7030A0"/>
                </a:solidFill>
              </a:rPr>
              <a:t>Bang, Boos, </a:t>
            </a:r>
            <a:r>
              <a:rPr lang="en-US" sz="3600" b="1" i="1" dirty="0" err="1">
                <a:solidFill>
                  <a:srgbClr val="7030A0"/>
                </a:solidFill>
              </a:rPr>
              <a:t>Blij</a:t>
            </a:r>
            <a:r>
              <a:rPr lang="en-US" sz="3600" b="1" i="1" dirty="0">
                <a:solidFill>
                  <a:srgbClr val="7030A0"/>
                </a:solidFill>
              </a:rPr>
              <a:t>, </a:t>
            </a:r>
            <a:r>
              <a:rPr lang="en-US" sz="3600" b="1" i="1" dirty="0" err="1">
                <a:solidFill>
                  <a:srgbClr val="7030A0"/>
                </a:solidFill>
              </a:rPr>
              <a:t>Bedroefd</a:t>
            </a:r>
            <a:r>
              <a:rPr lang="en-US" sz="3600" b="1" i="1" dirty="0">
                <a:solidFill>
                  <a:srgbClr val="7030A0"/>
                </a:solidFill>
              </a:rPr>
              <a:t> (</a:t>
            </a:r>
            <a:r>
              <a:rPr lang="en-US" sz="3600" b="1" i="1" dirty="0" err="1">
                <a:solidFill>
                  <a:srgbClr val="7030A0"/>
                </a:solidFill>
              </a:rPr>
              <a:t>verdrietig</a:t>
            </a:r>
            <a:r>
              <a:rPr lang="en-US" sz="3600" b="1" i="1" dirty="0">
                <a:solidFill>
                  <a:srgbClr val="7030A0"/>
                </a:solidFill>
              </a:rPr>
              <a:t>) en</a:t>
            </a:r>
          </a:p>
          <a:p>
            <a:pPr>
              <a:buNone/>
            </a:pPr>
            <a:r>
              <a:rPr lang="en-US" sz="3600" b="1" i="1" dirty="0">
                <a:solidFill>
                  <a:srgbClr val="7030A0"/>
                </a:solidFill>
              </a:rPr>
              <a:t>Body (</a:t>
            </a:r>
            <a:r>
              <a:rPr lang="en-US" sz="3600" b="1" i="1" dirty="0" err="1">
                <a:solidFill>
                  <a:srgbClr val="7030A0"/>
                </a:solidFill>
              </a:rPr>
              <a:t>lichaam</a:t>
            </a:r>
            <a:r>
              <a:rPr lang="en-US" sz="3600" b="1" i="1" dirty="0">
                <a:solidFill>
                  <a:srgbClr val="7030A0"/>
                </a:solidFill>
              </a:rPr>
              <a:t>, </a:t>
            </a:r>
            <a:r>
              <a:rPr lang="en-US" sz="3600" b="1" i="1" dirty="0" err="1">
                <a:solidFill>
                  <a:srgbClr val="7030A0"/>
                </a:solidFill>
              </a:rPr>
              <a:t>bijv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moe</a:t>
            </a:r>
            <a:r>
              <a:rPr lang="en-US" sz="3600" b="1" i="1" dirty="0">
                <a:solidFill>
                  <a:srgbClr val="7030A0"/>
                </a:solidFill>
              </a:rPr>
              <a:t>)</a:t>
            </a:r>
          </a:p>
          <a:p>
            <a:pPr>
              <a:buNone/>
            </a:pPr>
            <a:r>
              <a:rPr lang="en-US" sz="3600" b="1" i="1" dirty="0" err="1">
                <a:solidFill>
                  <a:srgbClr val="7030A0"/>
                </a:solidFill>
              </a:rPr>
              <a:t>Waar</a:t>
            </a:r>
            <a:r>
              <a:rPr lang="en-US" sz="3600" b="1" i="1" dirty="0">
                <a:solidFill>
                  <a:srgbClr val="7030A0"/>
                </a:solidFill>
              </a:rPr>
              <a:t> past </a:t>
            </a:r>
            <a:r>
              <a:rPr lang="en-US" sz="3600" b="1" i="1" dirty="0" err="1">
                <a:solidFill>
                  <a:srgbClr val="7030A0"/>
                </a:solidFill>
              </a:rPr>
              <a:t>jouw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gevoel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bij</a:t>
            </a:r>
            <a:r>
              <a:rPr lang="en-US" sz="3600" b="1" i="1" dirty="0">
                <a:solidFill>
                  <a:srgbClr val="7030A0"/>
                </a:solidFill>
              </a:rPr>
              <a:t>?’</a:t>
            </a: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11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45365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Stap</a:t>
            </a:r>
            <a:r>
              <a:rPr lang="en-US" sz="2800" b="1" dirty="0">
                <a:solidFill>
                  <a:srgbClr val="7030A0"/>
                </a:solidFill>
              </a:rPr>
              <a:t> 3</a:t>
            </a: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Noteer</a:t>
            </a:r>
            <a:r>
              <a:rPr lang="en-US" sz="2800" b="1" dirty="0">
                <a:solidFill>
                  <a:srgbClr val="7030A0"/>
                </a:solidFill>
              </a:rPr>
              <a:t> per </a:t>
            </a:r>
            <a:r>
              <a:rPr lang="en-US" sz="2800" b="1" dirty="0" err="1">
                <a:solidFill>
                  <a:srgbClr val="7030A0"/>
                </a:solidFill>
              </a:rPr>
              <a:t>situatie</a:t>
            </a:r>
            <a:r>
              <a:rPr lang="en-US" sz="2800" b="1" dirty="0">
                <a:solidFill>
                  <a:srgbClr val="7030A0"/>
                </a:solidFill>
              </a:rPr>
              <a:t> en </a:t>
            </a:r>
            <a:r>
              <a:rPr lang="en-US" sz="2800" b="1" dirty="0" err="1">
                <a:solidFill>
                  <a:srgbClr val="7030A0"/>
                </a:solidFill>
              </a:rPr>
              <a:t>gevoel</a:t>
            </a:r>
            <a:r>
              <a:rPr lang="en-US" sz="2800" b="1" dirty="0">
                <a:solidFill>
                  <a:srgbClr val="7030A0"/>
                </a:solidFill>
              </a:rPr>
              <a:t>….</a:t>
            </a:r>
            <a:r>
              <a:rPr lang="en-US" sz="2800" b="1" dirty="0" err="1">
                <a:solidFill>
                  <a:srgbClr val="7030A0"/>
                </a:solidFill>
              </a:rPr>
              <a:t>wat</a:t>
            </a:r>
            <a:r>
              <a:rPr lang="en-US" sz="2800" b="1" dirty="0">
                <a:solidFill>
                  <a:srgbClr val="7030A0"/>
                </a:solidFill>
              </a:rPr>
              <a:t> je op</a:t>
            </a: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dat</a:t>
            </a:r>
            <a:r>
              <a:rPr lang="en-US" sz="2800" b="1" dirty="0">
                <a:solidFill>
                  <a:srgbClr val="7030A0"/>
                </a:solidFill>
              </a:rPr>
              <a:t> moment het </a:t>
            </a:r>
            <a:r>
              <a:rPr lang="en-US" sz="2800" b="1" dirty="0" err="1">
                <a:solidFill>
                  <a:srgbClr val="7030A0"/>
                </a:solidFill>
              </a:rPr>
              <a:t>allerliefste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zou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willen</a:t>
            </a:r>
            <a:endParaRPr lang="en-US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rgbClr val="7030A0"/>
                </a:solidFill>
              </a:rPr>
              <a:t>en </a:t>
            </a:r>
            <a:r>
              <a:rPr lang="en-US" sz="2800" b="1" dirty="0" err="1">
                <a:solidFill>
                  <a:srgbClr val="7030A0"/>
                </a:solidFill>
              </a:rPr>
              <a:t>dan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bedoel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ik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geen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chocola</a:t>
            </a:r>
            <a:endParaRPr lang="en-US" sz="2800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Bijv</a:t>
            </a:r>
            <a:r>
              <a:rPr lang="en-US" sz="2800" b="1" dirty="0">
                <a:solidFill>
                  <a:srgbClr val="7030A0"/>
                </a:solidFill>
              </a:rPr>
              <a:t>. </a:t>
            </a:r>
            <a:r>
              <a:rPr lang="en-US" sz="2800" b="1" dirty="0" err="1">
                <a:solidFill>
                  <a:srgbClr val="7030A0"/>
                </a:solidFill>
              </a:rPr>
              <a:t>Gezelschap</a:t>
            </a:r>
            <a:r>
              <a:rPr lang="en-US" sz="2800" b="1" dirty="0">
                <a:solidFill>
                  <a:srgbClr val="7030A0"/>
                </a:solidFill>
              </a:rPr>
              <a:t>, compliment, </a:t>
            </a:r>
            <a:r>
              <a:rPr lang="en-US" sz="2800" b="1" dirty="0" err="1">
                <a:solidFill>
                  <a:srgbClr val="7030A0"/>
                </a:solidFill>
              </a:rPr>
              <a:t>luisterend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oor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</a:p>
          <a:p>
            <a:pPr>
              <a:buNone/>
            </a:pPr>
            <a:r>
              <a:rPr lang="en-US" sz="2800" b="1" dirty="0">
                <a:solidFill>
                  <a:srgbClr val="7030A0"/>
                </a:solidFill>
              </a:rPr>
              <a:t>Het </a:t>
            </a:r>
            <a:r>
              <a:rPr lang="en-US" sz="2800" b="1" dirty="0" err="1">
                <a:solidFill>
                  <a:srgbClr val="7030A0"/>
                </a:solidFill>
              </a:rPr>
              <a:t>gaat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er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niet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om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dat</a:t>
            </a:r>
            <a:r>
              <a:rPr lang="en-US" sz="2800" b="1" dirty="0">
                <a:solidFill>
                  <a:srgbClr val="7030A0"/>
                </a:solidFill>
              </a:rPr>
              <a:t> het </a:t>
            </a:r>
            <a:r>
              <a:rPr lang="en-US" sz="2800" b="1" dirty="0" err="1">
                <a:solidFill>
                  <a:srgbClr val="7030A0"/>
                </a:solidFill>
              </a:rPr>
              <a:t>haalbaar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lijkt</a:t>
            </a:r>
            <a:r>
              <a:rPr lang="en-US" sz="2800" b="1" dirty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Noteer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gewoon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wat</a:t>
            </a:r>
            <a:r>
              <a:rPr lang="en-US" sz="2800" b="1" dirty="0">
                <a:solidFill>
                  <a:srgbClr val="7030A0"/>
                </a:solidFill>
              </a:rPr>
              <a:t> je het </a:t>
            </a:r>
            <a:r>
              <a:rPr lang="en-US" sz="2800" b="1" dirty="0" err="1">
                <a:solidFill>
                  <a:srgbClr val="7030A0"/>
                </a:solidFill>
              </a:rPr>
              <a:t>allerliefste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wil</a:t>
            </a:r>
            <a:r>
              <a:rPr lang="en-US" sz="2800" b="1" dirty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12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‘</a:t>
            </a:r>
            <a:r>
              <a:rPr lang="en-US" sz="3600" b="1" dirty="0" err="1">
                <a:solidFill>
                  <a:srgbClr val="7030A0"/>
                </a:solidFill>
              </a:rPr>
              <a:t>Roept</a:t>
            </a:r>
            <a:r>
              <a:rPr lang="en-US" sz="3600" b="1" dirty="0">
                <a:solidFill>
                  <a:srgbClr val="7030A0"/>
                </a:solidFill>
              </a:rPr>
              <a:t> u </a:t>
            </a:r>
            <a:r>
              <a:rPr lang="en-US" sz="3600" b="1" dirty="0" err="1">
                <a:solidFill>
                  <a:srgbClr val="7030A0"/>
                </a:solidFill>
              </a:rPr>
              <a:t>maar</a:t>
            </a:r>
            <a:r>
              <a:rPr lang="en-US" sz="3600" b="1" dirty="0">
                <a:solidFill>
                  <a:srgbClr val="7030A0"/>
                </a:solidFill>
              </a:rPr>
              <a:t>: </a:t>
            </a:r>
            <a:r>
              <a:rPr lang="en-US" sz="3600" b="1" dirty="0" err="1">
                <a:solidFill>
                  <a:srgbClr val="7030A0"/>
                </a:solidFill>
              </a:rPr>
              <a:t>wat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zou</a:t>
            </a:r>
            <a:r>
              <a:rPr lang="en-US" sz="3600" b="1" dirty="0">
                <a:solidFill>
                  <a:srgbClr val="7030A0"/>
                </a:solidFill>
              </a:rPr>
              <a:t> je het </a:t>
            </a:r>
            <a:r>
              <a:rPr lang="en-US" sz="3600" b="1" dirty="0" err="1">
                <a:solidFill>
                  <a:srgbClr val="7030A0"/>
                </a:solidFill>
              </a:rPr>
              <a:t>liefste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willen</a:t>
            </a:r>
            <a:r>
              <a:rPr lang="en-US" sz="3600" b="1" dirty="0">
                <a:solidFill>
                  <a:srgbClr val="7030A0"/>
                </a:solidFill>
              </a:rPr>
              <a:t> op </a:t>
            </a:r>
            <a:r>
              <a:rPr lang="en-US" sz="3600" b="1" dirty="0" err="1">
                <a:solidFill>
                  <a:srgbClr val="7030A0"/>
                </a:solidFill>
              </a:rPr>
              <a:t>dat</a:t>
            </a:r>
            <a:r>
              <a:rPr lang="en-US" sz="3600" b="1" dirty="0">
                <a:solidFill>
                  <a:srgbClr val="7030A0"/>
                </a:solidFill>
              </a:rPr>
              <a:t> moment?</a:t>
            </a:r>
          </a:p>
          <a:p>
            <a:pPr>
              <a:buNone/>
            </a:pPr>
            <a:r>
              <a:rPr lang="en-US" sz="3600" b="1" i="1" dirty="0">
                <a:solidFill>
                  <a:srgbClr val="7030A0"/>
                </a:solidFill>
              </a:rPr>
              <a:t>=&gt; </a:t>
            </a:r>
            <a:r>
              <a:rPr lang="en-US" sz="3600" b="1" i="1" dirty="0" err="1">
                <a:solidFill>
                  <a:srgbClr val="7030A0"/>
                </a:solidFill>
              </a:rPr>
              <a:t>Jij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noteert</a:t>
            </a:r>
            <a:r>
              <a:rPr lang="en-US" sz="3600" b="1" i="1" dirty="0">
                <a:solidFill>
                  <a:srgbClr val="7030A0"/>
                </a:solidFill>
              </a:rPr>
              <a:t> op </a:t>
            </a:r>
            <a:r>
              <a:rPr lang="en-US" sz="3600" b="1" i="1" dirty="0" err="1">
                <a:solidFill>
                  <a:srgbClr val="7030A0"/>
                </a:solidFill>
              </a:rPr>
              <a:t>flipover</a:t>
            </a:r>
            <a:r>
              <a:rPr lang="en-US" sz="3600" b="1" i="1" dirty="0">
                <a:solidFill>
                  <a:srgbClr val="7030A0"/>
                </a:solidFill>
              </a:rPr>
              <a:t>- </a:t>
            </a:r>
            <a:r>
              <a:rPr lang="en-US" sz="3600" b="1" i="1" dirty="0" err="1">
                <a:solidFill>
                  <a:srgbClr val="7030A0"/>
                </a:solidFill>
              </a:rPr>
              <a:t>onder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elkaar</a:t>
            </a:r>
            <a:r>
              <a:rPr lang="en-US" sz="3600" b="1" i="1" dirty="0">
                <a:solidFill>
                  <a:srgbClr val="7030A0"/>
                </a:solidFill>
              </a:rPr>
              <a:t> in </a:t>
            </a:r>
            <a:r>
              <a:rPr lang="en-US" sz="3600" b="1" i="1" dirty="0" err="1">
                <a:solidFill>
                  <a:srgbClr val="7030A0"/>
                </a:solidFill>
              </a:rPr>
              <a:t>rij</a:t>
            </a:r>
            <a:endParaRPr lang="en-US" sz="3600" b="1" i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i="1" dirty="0">
                <a:solidFill>
                  <a:srgbClr val="7030A0"/>
                </a:solidFill>
              </a:rPr>
              <a:t>	Om de </a:t>
            </a:r>
            <a:r>
              <a:rPr lang="en-US" sz="3600" b="1" i="1" dirty="0" err="1">
                <a:solidFill>
                  <a:srgbClr val="7030A0"/>
                </a:solidFill>
              </a:rPr>
              <a:t>beurt</a:t>
            </a:r>
            <a:r>
              <a:rPr lang="en-US" sz="3600" b="1" i="1" dirty="0">
                <a:solidFill>
                  <a:srgbClr val="7030A0"/>
                </a:solidFill>
              </a:rPr>
              <a:t> 1 </a:t>
            </a:r>
            <a:r>
              <a:rPr lang="en-US" sz="3600" b="1" i="1" dirty="0" err="1">
                <a:solidFill>
                  <a:srgbClr val="7030A0"/>
                </a:solidFill>
              </a:rPr>
              <a:t>persoon</a:t>
            </a:r>
            <a:r>
              <a:rPr lang="en-US" sz="3600" b="1" i="1" dirty="0">
                <a:solidFill>
                  <a:srgbClr val="7030A0"/>
                </a:solidFill>
              </a:rPr>
              <a:t> 1 </a:t>
            </a:r>
            <a:r>
              <a:rPr lang="en-US" sz="3600" b="1" i="1" dirty="0" err="1">
                <a:solidFill>
                  <a:srgbClr val="7030A0"/>
                </a:solidFill>
              </a:rPr>
              <a:t>behoefte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kort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laten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melden</a:t>
            </a:r>
            <a:r>
              <a:rPr lang="en-US" sz="3600" b="1" i="1" dirty="0">
                <a:solidFill>
                  <a:srgbClr val="7030A0"/>
                </a:solidFill>
              </a:rPr>
              <a:t>=&gt; </a:t>
            </a:r>
            <a:r>
              <a:rPr lang="en-US" sz="3600" b="1" i="1" dirty="0" err="1">
                <a:solidFill>
                  <a:srgbClr val="7030A0"/>
                </a:solidFill>
              </a:rPr>
              <a:t>bij</a:t>
            </a:r>
            <a:r>
              <a:rPr lang="en-US" sz="3600" b="1" i="1" dirty="0">
                <a:solidFill>
                  <a:srgbClr val="7030A0"/>
                </a:solidFill>
              </a:rPr>
              <a:t> de </a:t>
            </a:r>
            <a:r>
              <a:rPr lang="en-US" sz="3600" b="1" i="1" dirty="0" err="1">
                <a:solidFill>
                  <a:srgbClr val="7030A0"/>
                </a:solidFill>
              </a:rPr>
              <a:t>situatie</a:t>
            </a:r>
            <a:r>
              <a:rPr lang="en-US" sz="3600" b="1" i="1" dirty="0">
                <a:solidFill>
                  <a:srgbClr val="7030A0"/>
                </a:solidFill>
              </a:rPr>
              <a:t> die </a:t>
            </a:r>
            <a:r>
              <a:rPr lang="en-US" sz="3600" b="1" i="1" dirty="0" err="1">
                <a:solidFill>
                  <a:srgbClr val="7030A0"/>
                </a:solidFill>
              </a:rPr>
              <a:t>eerder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genoemd</a:t>
            </a:r>
            <a:r>
              <a:rPr lang="en-US" sz="3600" b="1" i="1" dirty="0">
                <a:solidFill>
                  <a:srgbClr val="7030A0"/>
                </a:solidFill>
              </a:rPr>
              <a:t> is. </a:t>
            </a:r>
          </a:p>
          <a:p>
            <a:pPr>
              <a:buFont typeface="Symbol"/>
              <a:buChar char="Þ"/>
            </a:pPr>
            <a:r>
              <a:rPr lang="en-US" sz="3600" b="1" i="1" dirty="0" err="1">
                <a:solidFill>
                  <a:srgbClr val="7030A0"/>
                </a:solidFill>
              </a:rPr>
              <a:t>Ingrijpen</a:t>
            </a:r>
            <a:r>
              <a:rPr lang="en-US" sz="3600" b="1" i="1" dirty="0">
                <a:solidFill>
                  <a:srgbClr val="7030A0"/>
                </a:solidFill>
              </a:rPr>
              <a:t> en </a:t>
            </a:r>
            <a:r>
              <a:rPr lang="en-US" sz="3600" b="1" i="1" dirty="0" err="1">
                <a:solidFill>
                  <a:srgbClr val="7030A0"/>
                </a:solidFill>
              </a:rPr>
              <a:t>samenvatten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bij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lange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verhalen</a:t>
            </a:r>
            <a:r>
              <a:rPr lang="en-US" sz="3600" b="1" i="1" dirty="0">
                <a:solidFill>
                  <a:srgbClr val="7030A0"/>
                </a:solidFill>
              </a:rPr>
              <a:t>. </a:t>
            </a:r>
          </a:p>
          <a:p>
            <a:pPr>
              <a:buFont typeface="Symbol"/>
              <a:buChar char="Þ"/>
            </a:pPr>
            <a:r>
              <a:rPr lang="en-US" sz="3600" b="1" i="1" dirty="0" err="1">
                <a:solidFill>
                  <a:srgbClr val="7030A0"/>
                </a:solidFill>
              </a:rPr>
              <a:t>Probeer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reacties</a:t>
            </a:r>
            <a:r>
              <a:rPr lang="en-US" sz="3600" b="1" i="1" dirty="0">
                <a:solidFill>
                  <a:srgbClr val="7030A0"/>
                </a:solidFill>
              </a:rPr>
              <a:t> van </a:t>
            </a:r>
            <a:r>
              <a:rPr lang="en-US" sz="3600" b="1" i="1" dirty="0" err="1">
                <a:solidFill>
                  <a:srgbClr val="7030A0"/>
                </a:solidFill>
              </a:rPr>
              <a:t>anderen</a:t>
            </a:r>
            <a:r>
              <a:rPr lang="en-US" sz="3600" b="1" i="1" dirty="0">
                <a:solidFill>
                  <a:srgbClr val="7030A0"/>
                </a:solidFill>
              </a:rPr>
              <a:t> in </a:t>
            </a:r>
            <a:r>
              <a:rPr lang="en-US" sz="3600" b="1" i="1" dirty="0" err="1">
                <a:solidFill>
                  <a:srgbClr val="7030A0"/>
                </a:solidFill>
              </a:rPr>
              <a:t>te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perken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en-US" sz="3600" b="1" i="1" dirty="0">
                <a:solidFill>
                  <a:srgbClr val="7030A0"/>
                </a:solidFill>
              </a:rPr>
              <a:t>	‘oh </a:t>
            </a:r>
            <a:r>
              <a:rPr lang="en-US" sz="3600" b="1" i="1" dirty="0" err="1">
                <a:solidFill>
                  <a:srgbClr val="7030A0"/>
                </a:solidFill>
              </a:rPr>
              <a:t>ja</a:t>
            </a:r>
            <a:r>
              <a:rPr lang="en-US" sz="3600" b="1" i="1" dirty="0">
                <a:solidFill>
                  <a:srgbClr val="7030A0"/>
                </a:solidFill>
              </a:rPr>
              <a:t>, </a:t>
            </a:r>
            <a:r>
              <a:rPr lang="en-US" sz="3600" b="1" i="1" dirty="0" err="1">
                <a:solidFill>
                  <a:srgbClr val="7030A0"/>
                </a:solidFill>
              </a:rPr>
              <a:t>dat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wil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ik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ook</a:t>
            </a:r>
            <a:r>
              <a:rPr lang="en-US" sz="3600" b="1" i="1" dirty="0">
                <a:solidFill>
                  <a:srgbClr val="7030A0"/>
                </a:solidFill>
              </a:rPr>
              <a:t>, </a:t>
            </a:r>
            <a:r>
              <a:rPr lang="en-US" sz="3600" b="1" i="1" dirty="0" err="1">
                <a:solidFill>
                  <a:srgbClr val="7030A0"/>
                </a:solidFill>
              </a:rPr>
              <a:t>lukt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nooit</a:t>
            </a:r>
            <a:r>
              <a:rPr lang="en-US" sz="3600" b="1" i="1" dirty="0">
                <a:solidFill>
                  <a:srgbClr val="7030A0"/>
                </a:solidFill>
              </a:rPr>
              <a:t>!!’</a:t>
            </a:r>
          </a:p>
          <a:p>
            <a:pPr>
              <a:buNone/>
            </a:pPr>
            <a:endParaRPr lang="en-US" sz="3600" b="1" i="1" dirty="0">
              <a:solidFill>
                <a:srgbClr val="7030A0"/>
              </a:solidFill>
            </a:endParaRPr>
          </a:p>
          <a:p>
            <a:pPr>
              <a:buFont typeface="Symbol"/>
              <a:buChar char="Þ"/>
            </a:pPr>
            <a:r>
              <a:rPr lang="en-US" sz="3600" b="1" i="1" dirty="0" err="1">
                <a:solidFill>
                  <a:srgbClr val="7030A0"/>
                </a:solidFill>
              </a:rPr>
              <a:t>Schrijf</a:t>
            </a:r>
            <a:r>
              <a:rPr lang="en-US" sz="3600" b="1" i="1" dirty="0">
                <a:solidFill>
                  <a:srgbClr val="7030A0"/>
                </a:solidFill>
              </a:rPr>
              <a:t> in 1-2 </a:t>
            </a:r>
            <a:r>
              <a:rPr lang="en-US" sz="3600" b="1" i="1" dirty="0" err="1">
                <a:solidFill>
                  <a:srgbClr val="7030A0"/>
                </a:solidFill>
              </a:rPr>
              <a:t>woord</a:t>
            </a:r>
            <a:r>
              <a:rPr lang="en-US" sz="3600" b="1" i="1" dirty="0">
                <a:solidFill>
                  <a:srgbClr val="7030A0"/>
                </a:solidFill>
              </a:rPr>
              <a:t>(en) het </a:t>
            </a:r>
            <a:r>
              <a:rPr lang="en-US" sz="3600" b="1" i="1" dirty="0" err="1">
                <a:solidFill>
                  <a:srgbClr val="7030A0"/>
                </a:solidFill>
              </a:rPr>
              <a:t>verlangen</a:t>
            </a:r>
            <a:r>
              <a:rPr lang="en-US" sz="3600" b="1" i="1" dirty="0">
                <a:solidFill>
                  <a:srgbClr val="7030A0"/>
                </a:solidFill>
              </a:rPr>
              <a:t> op</a:t>
            </a: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13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Uitleg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emotie</a:t>
            </a:r>
            <a:r>
              <a:rPr lang="en-US" sz="3600" b="1" dirty="0">
                <a:solidFill>
                  <a:srgbClr val="7030A0"/>
                </a:solidFill>
              </a:rPr>
              <a:t>-eten  - </a:t>
            </a:r>
            <a:r>
              <a:rPr lang="en-US" sz="3600" b="1" dirty="0" err="1">
                <a:solidFill>
                  <a:srgbClr val="7030A0"/>
                </a:solidFill>
              </a:rPr>
              <a:t>tekening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340768"/>
            <a:ext cx="5517232" cy="551723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14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Uitleg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emotie</a:t>
            </a:r>
            <a:r>
              <a:rPr lang="en-US" sz="3600" b="1" dirty="0">
                <a:solidFill>
                  <a:srgbClr val="7030A0"/>
                </a:solidFill>
              </a:rPr>
              <a:t>-eten:  </a:t>
            </a: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je </a:t>
            </a:r>
            <a:r>
              <a:rPr lang="en-US" sz="3600" b="1" dirty="0" err="1">
                <a:solidFill>
                  <a:srgbClr val="7030A0"/>
                </a:solidFill>
              </a:rPr>
              <a:t>dempt</a:t>
            </a:r>
            <a:r>
              <a:rPr lang="en-US" sz="3600" b="1" dirty="0">
                <a:solidFill>
                  <a:srgbClr val="7030A0"/>
                </a:solidFill>
              </a:rPr>
              <a:t> je </a:t>
            </a:r>
            <a:r>
              <a:rPr lang="en-US" sz="3600" b="1" dirty="0" err="1">
                <a:solidFill>
                  <a:srgbClr val="7030A0"/>
                </a:solidFill>
              </a:rPr>
              <a:t>emoties</a:t>
            </a:r>
            <a:r>
              <a:rPr lang="en-US" sz="3600" b="1" dirty="0">
                <a:solidFill>
                  <a:srgbClr val="7030A0"/>
                </a:solidFill>
              </a:rPr>
              <a:t> en </a:t>
            </a:r>
            <a:r>
              <a:rPr lang="en-US" sz="3600" b="1" dirty="0" err="1">
                <a:solidFill>
                  <a:srgbClr val="7030A0"/>
                </a:solidFill>
              </a:rPr>
              <a:t>verlangens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in plaats van </a:t>
            </a:r>
            <a:r>
              <a:rPr lang="en-US" sz="3600" b="1" dirty="0" err="1">
                <a:solidFill>
                  <a:srgbClr val="7030A0"/>
                </a:solidFill>
              </a:rPr>
              <a:t>emoties</a:t>
            </a:r>
            <a:r>
              <a:rPr lang="en-US" sz="3600" b="1" dirty="0">
                <a:solidFill>
                  <a:srgbClr val="7030A0"/>
                </a:solidFill>
              </a:rPr>
              <a:t> en </a:t>
            </a:r>
            <a:r>
              <a:rPr lang="en-US" sz="3600" b="1" dirty="0" err="1">
                <a:solidFill>
                  <a:srgbClr val="7030A0"/>
                </a:solidFill>
              </a:rPr>
              <a:t>verlangens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onder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ogen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te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zien</a:t>
            </a:r>
            <a:r>
              <a:rPr lang="en-US" sz="3600" b="1" dirty="0">
                <a:solidFill>
                  <a:srgbClr val="7030A0"/>
                </a:solidFill>
              </a:rPr>
              <a:t> en </a:t>
            </a:r>
            <a:r>
              <a:rPr lang="en-US" sz="3600" b="1" dirty="0" err="1">
                <a:solidFill>
                  <a:srgbClr val="7030A0"/>
                </a:solidFill>
              </a:rPr>
              <a:t>te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onderzoeken</a:t>
            </a:r>
            <a:r>
              <a:rPr lang="en-US" sz="3600" b="1" dirty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Mijn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uitnodiging</a:t>
            </a:r>
            <a:r>
              <a:rPr lang="en-US" sz="3600" b="1" dirty="0">
                <a:solidFill>
                  <a:srgbClr val="7030A0"/>
                </a:solidFill>
              </a:rPr>
              <a:t>: stop met </a:t>
            </a:r>
            <a:r>
              <a:rPr lang="en-US" sz="3600" b="1" dirty="0" err="1">
                <a:solidFill>
                  <a:srgbClr val="7030A0"/>
                </a:solidFill>
              </a:rPr>
              <a:t>dempen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15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=&gt; </a:t>
            </a:r>
            <a:r>
              <a:rPr lang="en-US" sz="3600" b="1" dirty="0" err="1">
                <a:solidFill>
                  <a:srgbClr val="7030A0"/>
                </a:solidFill>
              </a:rPr>
              <a:t>nogmaals</a:t>
            </a:r>
            <a:r>
              <a:rPr lang="en-US" sz="3600" b="1" dirty="0">
                <a:solidFill>
                  <a:srgbClr val="7030A0"/>
                </a:solidFill>
              </a:rPr>
              <a:t> gat </a:t>
            </a:r>
            <a:r>
              <a:rPr lang="en-US" sz="3600" b="1" dirty="0" err="1">
                <a:solidFill>
                  <a:srgbClr val="7030A0"/>
                </a:solidFill>
              </a:rPr>
              <a:t>tekenen</a:t>
            </a:r>
            <a:r>
              <a:rPr lang="en-US" sz="3600" b="1" dirty="0">
                <a:solidFill>
                  <a:srgbClr val="7030A0"/>
                </a:solidFill>
              </a:rPr>
              <a:t>, al het </a:t>
            </a:r>
            <a:r>
              <a:rPr lang="en-US" sz="3600" b="1" dirty="0" err="1">
                <a:solidFill>
                  <a:srgbClr val="7030A0"/>
                </a:solidFill>
              </a:rPr>
              <a:t>eten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weglaten</a:t>
            </a:r>
            <a:r>
              <a:rPr lang="en-US" sz="3600" b="1" dirty="0">
                <a:solidFill>
                  <a:srgbClr val="7030A0"/>
                </a:solidFill>
              </a:rPr>
              <a:t> =&gt; gat met </a:t>
            </a:r>
            <a:r>
              <a:rPr lang="en-US" sz="3600" b="1" dirty="0" err="1">
                <a:solidFill>
                  <a:srgbClr val="7030A0"/>
                </a:solidFill>
              </a:rPr>
              <a:t>emoties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blijft</a:t>
            </a:r>
            <a:r>
              <a:rPr lang="en-US" sz="3600" b="1" dirty="0">
                <a:solidFill>
                  <a:srgbClr val="7030A0"/>
                </a:solidFill>
              </a:rPr>
              <a:t> over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Wat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gebeurt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er</a:t>
            </a:r>
            <a:r>
              <a:rPr lang="en-US" sz="3600" b="1" dirty="0">
                <a:solidFill>
                  <a:srgbClr val="7030A0"/>
                </a:solidFill>
              </a:rPr>
              <a:t> met je </a:t>
            </a:r>
            <a:r>
              <a:rPr lang="en-US" sz="3600" b="1" dirty="0" err="1">
                <a:solidFill>
                  <a:srgbClr val="7030A0"/>
                </a:solidFill>
              </a:rPr>
              <a:t>emoties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als</a:t>
            </a:r>
            <a:r>
              <a:rPr lang="en-US" sz="3600" b="1" dirty="0">
                <a:solidFill>
                  <a:srgbClr val="7030A0"/>
                </a:solidFill>
              </a:rPr>
              <a:t> je </a:t>
            </a:r>
            <a:r>
              <a:rPr lang="en-US" sz="3600" b="1" dirty="0" err="1">
                <a:solidFill>
                  <a:srgbClr val="7030A0"/>
                </a:solidFill>
              </a:rPr>
              <a:t>niet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gaat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eten</a:t>
            </a:r>
            <a:r>
              <a:rPr lang="en-US" sz="3600" b="1" dirty="0">
                <a:solidFill>
                  <a:srgbClr val="7030A0"/>
                </a:solidFill>
              </a:rPr>
              <a:t>? 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Font typeface="Symbol"/>
              <a:buChar char="Þ"/>
            </a:pP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Emoties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komen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boven</a:t>
            </a:r>
            <a:r>
              <a:rPr lang="en-US" sz="3600" b="1" dirty="0">
                <a:solidFill>
                  <a:srgbClr val="7030A0"/>
                </a:solidFill>
              </a:rPr>
              <a:t>, </a:t>
            </a:r>
            <a:r>
              <a:rPr lang="en-US" sz="3600" b="1" dirty="0" err="1">
                <a:solidFill>
                  <a:srgbClr val="7030A0"/>
                </a:solidFill>
              </a:rPr>
              <a:t>zijn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voelbaar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Font typeface="Symbol"/>
              <a:buChar char="Þ"/>
            </a:pP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dan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zijn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ze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te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onderzoeken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Font typeface="Symbol"/>
              <a:buChar char="Þ"/>
            </a:pP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lastig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proces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16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Voorbeeld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uitwerken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naast</a:t>
            </a:r>
            <a:r>
              <a:rPr lang="en-US" sz="3600" b="1" dirty="0">
                <a:solidFill>
                  <a:srgbClr val="7030A0"/>
                </a:solidFill>
              </a:rPr>
              <a:t> de </a:t>
            </a:r>
            <a:r>
              <a:rPr lang="en-US" sz="3600" b="1" dirty="0" err="1">
                <a:solidFill>
                  <a:srgbClr val="7030A0"/>
                </a:solidFill>
              </a:rPr>
              <a:t>tekening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Font typeface="Symbol"/>
              <a:buChar char="Þ"/>
            </a:pPr>
            <a:r>
              <a:rPr lang="en-US" sz="3600" b="1" dirty="0" err="1">
                <a:solidFill>
                  <a:srgbClr val="7030A0"/>
                </a:solidFill>
              </a:rPr>
              <a:t>Zelf</a:t>
            </a:r>
            <a:r>
              <a:rPr lang="en-US" sz="3600" b="1" dirty="0">
                <a:solidFill>
                  <a:srgbClr val="7030A0"/>
                </a:solidFill>
              </a:rPr>
              <a:t> 1 </a:t>
            </a:r>
            <a:r>
              <a:rPr lang="en-US" sz="3600" b="1" dirty="0" err="1">
                <a:solidFill>
                  <a:srgbClr val="7030A0"/>
                </a:solidFill>
              </a:rPr>
              <a:t>herkenbaar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voorbeeld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kiezen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Font typeface="Symbol"/>
              <a:buChar char="Þ"/>
            </a:pP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Situatie</a:t>
            </a:r>
            <a:r>
              <a:rPr lang="en-US" sz="3600" b="1" dirty="0">
                <a:solidFill>
                  <a:srgbClr val="7030A0"/>
                </a:solidFill>
              </a:rPr>
              <a:t>: ‘s </a:t>
            </a:r>
            <a:r>
              <a:rPr lang="en-US" sz="3600" b="1" dirty="0" err="1">
                <a:solidFill>
                  <a:srgbClr val="7030A0"/>
                </a:solidFill>
              </a:rPr>
              <a:t>avonds</a:t>
            </a:r>
            <a:r>
              <a:rPr lang="en-US" sz="3600" b="1" dirty="0">
                <a:solidFill>
                  <a:srgbClr val="7030A0"/>
                </a:solidFill>
              </a:rPr>
              <a:t> op bank, TV</a:t>
            </a:r>
          </a:p>
          <a:p>
            <a:pPr>
              <a:buFont typeface="Symbol"/>
              <a:buChar char="Þ"/>
            </a:pP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Gevoel</a:t>
            </a:r>
            <a:r>
              <a:rPr lang="en-US" sz="3600" b="1" dirty="0">
                <a:solidFill>
                  <a:srgbClr val="7030A0"/>
                </a:solidFill>
              </a:rPr>
              <a:t>: </a:t>
            </a:r>
            <a:r>
              <a:rPr lang="en-US" sz="3600" b="1" dirty="0" err="1">
                <a:solidFill>
                  <a:srgbClr val="7030A0"/>
                </a:solidFill>
              </a:rPr>
              <a:t>moe</a:t>
            </a:r>
            <a:r>
              <a:rPr lang="en-US" sz="3600" b="1" dirty="0">
                <a:solidFill>
                  <a:srgbClr val="7030A0"/>
                </a:solidFill>
              </a:rPr>
              <a:t>, </a:t>
            </a:r>
            <a:r>
              <a:rPr lang="en-US" sz="3600" b="1" dirty="0" err="1">
                <a:solidFill>
                  <a:srgbClr val="7030A0"/>
                </a:solidFill>
              </a:rPr>
              <a:t>alleen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Font typeface="Symbol"/>
              <a:buChar char="Þ"/>
            </a:pP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Behoefte</a:t>
            </a:r>
            <a:r>
              <a:rPr lang="en-US" sz="3600" b="1" dirty="0">
                <a:solidFill>
                  <a:srgbClr val="7030A0"/>
                </a:solidFill>
              </a:rPr>
              <a:t>: </a:t>
            </a:r>
            <a:r>
              <a:rPr lang="en-US" sz="3600" b="1" dirty="0" err="1">
                <a:solidFill>
                  <a:srgbClr val="7030A0"/>
                </a:solidFill>
              </a:rPr>
              <a:t>gezelschap</a:t>
            </a:r>
            <a:r>
              <a:rPr lang="en-US" sz="3600" b="1" dirty="0">
                <a:solidFill>
                  <a:srgbClr val="7030A0"/>
                </a:solidFill>
              </a:rPr>
              <a:t> – </a:t>
            </a:r>
            <a:r>
              <a:rPr lang="en-US" sz="3600" b="1" dirty="0" err="1">
                <a:solidFill>
                  <a:srgbClr val="7030A0"/>
                </a:solidFill>
              </a:rPr>
              <a:t>luisterend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oor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Font typeface="Symbol"/>
              <a:buChar char="Þ"/>
            </a:pP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Wat</a:t>
            </a:r>
            <a:r>
              <a:rPr lang="en-US" sz="3600" b="1" dirty="0">
                <a:solidFill>
                  <a:srgbClr val="7030A0"/>
                </a:solidFill>
              </a:rPr>
              <a:t> is je </a:t>
            </a:r>
            <a:r>
              <a:rPr lang="en-US" sz="3600" b="1" dirty="0" err="1">
                <a:solidFill>
                  <a:srgbClr val="7030A0"/>
                </a:solidFill>
              </a:rPr>
              <a:t>strategie</a:t>
            </a:r>
            <a:r>
              <a:rPr lang="en-US" sz="3600" b="1" dirty="0">
                <a:solidFill>
                  <a:srgbClr val="7030A0"/>
                </a:solidFill>
              </a:rPr>
              <a:t> tot nu toe?</a:t>
            </a:r>
          </a:p>
          <a:p>
            <a:pPr>
              <a:buFont typeface="Symbol"/>
              <a:buChar char="Þ"/>
            </a:pP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groep</a:t>
            </a:r>
            <a:r>
              <a:rPr lang="en-US" sz="3600" b="1" dirty="0">
                <a:solidFill>
                  <a:srgbClr val="7030A0"/>
                </a:solidFill>
              </a:rPr>
              <a:t>: </a:t>
            </a:r>
            <a:r>
              <a:rPr lang="en-US" sz="3600" b="1" dirty="0" err="1">
                <a:solidFill>
                  <a:srgbClr val="7030A0"/>
                </a:solidFill>
              </a:rPr>
              <a:t>zak</a:t>
            </a:r>
            <a:r>
              <a:rPr lang="en-US" sz="3600" b="1" dirty="0">
                <a:solidFill>
                  <a:srgbClr val="7030A0"/>
                </a:solidFill>
              </a:rPr>
              <a:t> chips</a:t>
            </a:r>
          </a:p>
          <a:p>
            <a:pPr>
              <a:buFont typeface="Symbol"/>
              <a:buChar char="Þ"/>
            </a:pP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Vervult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dit</a:t>
            </a:r>
            <a:r>
              <a:rPr lang="en-US" sz="3600" b="1" dirty="0">
                <a:solidFill>
                  <a:srgbClr val="7030A0"/>
                </a:solidFill>
              </a:rPr>
              <a:t> je </a:t>
            </a:r>
            <a:r>
              <a:rPr lang="en-US" sz="3600" b="1" dirty="0" err="1">
                <a:solidFill>
                  <a:srgbClr val="7030A0"/>
                </a:solidFill>
              </a:rPr>
              <a:t>behoefte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aan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luisterend</a:t>
            </a:r>
            <a:r>
              <a:rPr lang="en-US" sz="3600" b="1" dirty="0">
                <a:solidFill>
                  <a:srgbClr val="7030A0"/>
                </a:solidFill>
              </a:rPr>
              <a:t>    	</a:t>
            </a:r>
            <a:r>
              <a:rPr lang="en-US" sz="3600" b="1" dirty="0" err="1">
                <a:solidFill>
                  <a:srgbClr val="7030A0"/>
                </a:solidFill>
              </a:rPr>
              <a:t>oor</a:t>
            </a:r>
            <a:r>
              <a:rPr lang="en-US" sz="3600" b="1" dirty="0">
                <a:solidFill>
                  <a:srgbClr val="7030A0"/>
                </a:solidFill>
              </a:rPr>
              <a:t>?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17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Wat</a:t>
            </a:r>
            <a:r>
              <a:rPr lang="en-US" sz="3600" b="1" dirty="0">
                <a:solidFill>
                  <a:srgbClr val="7030A0"/>
                </a:solidFill>
              </a:rPr>
              <a:t> kun je wel </a:t>
            </a:r>
            <a:r>
              <a:rPr lang="en-US" sz="3600" b="1" dirty="0" err="1">
                <a:solidFill>
                  <a:srgbClr val="7030A0"/>
                </a:solidFill>
              </a:rPr>
              <a:t>doen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om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behoefte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te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vervullen</a:t>
            </a:r>
            <a:r>
              <a:rPr lang="en-US" sz="3600" b="1" dirty="0">
                <a:solidFill>
                  <a:srgbClr val="7030A0"/>
                </a:solidFill>
              </a:rPr>
              <a:t>?</a:t>
            </a: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Groep:</a:t>
            </a: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-</a:t>
            </a:r>
            <a:r>
              <a:rPr lang="en-US" sz="3600" b="1" dirty="0" err="1">
                <a:solidFill>
                  <a:srgbClr val="7030A0"/>
                </a:solidFill>
              </a:rPr>
              <a:t>iemand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bellen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-</a:t>
            </a:r>
            <a:r>
              <a:rPr lang="en-US" sz="3600" b="1" dirty="0" err="1">
                <a:solidFill>
                  <a:srgbClr val="7030A0"/>
                </a:solidFill>
              </a:rPr>
              <a:t>afspraak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maken</a:t>
            </a:r>
            <a:r>
              <a:rPr lang="en-US" sz="3600" b="1" dirty="0">
                <a:solidFill>
                  <a:srgbClr val="7030A0"/>
                </a:solidFill>
              </a:rPr>
              <a:t> 2 x in de week</a:t>
            </a: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-</a:t>
            </a: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-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18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En op </a:t>
            </a:r>
            <a:r>
              <a:rPr lang="en-US" sz="3600" b="1" dirty="0" err="1">
                <a:solidFill>
                  <a:srgbClr val="7030A0"/>
                </a:solidFill>
              </a:rPr>
              <a:t>dat</a:t>
            </a:r>
            <a:r>
              <a:rPr lang="en-US" sz="3600" b="1" dirty="0">
                <a:solidFill>
                  <a:srgbClr val="7030A0"/>
                </a:solidFill>
              </a:rPr>
              <a:t> moment? </a:t>
            </a:r>
            <a:r>
              <a:rPr lang="en-US" sz="3600" b="1" dirty="0" err="1">
                <a:solidFill>
                  <a:srgbClr val="7030A0"/>
                </a:solidFill>
              </a:rPr>
              <a:t>Als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er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niemand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beschikbaar</a:t>
            </a:r>
            <a:r>
              <a:rPr lang="en-US" sz="3600" b="1" dirty="0">
                <a:solidFill>
                  <a:srgbClr val="7030A0"/>
                </a:solidFill>
              </a:rPr>
              <a:t> is?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EHBO:</a:t>
            </a:r>
          </a:p>
          <a:p>
            <a:pPr marL="742950" indent="-742950"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Stap</a:t>
            </a:r>
            <a:r>
              <a:rPr lang="en-US" sz="3600" b="1" dirty="0">
                <a:solidFill>
                  <a:srgbClr val="7030A0"/>
                </a:solidFill>
              </a:rPr>
              <a:t> 4.	</a:t>
            </a:r>
            <a:r>
              <a:rPr lang="en-US" sz="3600" b="1" dirty="0" err="1">
                <a:solidFill>
                  <a:srgbClr val="7030A0"/>
                </a:solidFill>
              </a:rPr>
              <a:t>Afleiding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zoeken</a:t>
            </a:r>
            <a:r>
              <a:rPr lang="en-US" sz="3600" b="1" dirty="0">
                <a:solidFill>
                  <a:srgbClr val="7030A0"/>
                </a:solidFill>
              </a:rPr>
              <a:t>. Hoe?</a:t>
            </a:r>
          </a:p>
          <a:p>
            <a:pPr marL="742950" indent="-742950"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Stap</a:t>
            </a:r>
            <a:r>
              <a:rPr lang="en-US" sz="3600" b="1" dirty="0">
                <a:solidFill>
                  <a:srgbClr val="7030A0"/>
                </a:solidFill>
              </a:rPr>
              <a:t> 5.	</a:t>
            </a:r>
            <a:r>
              <a:rPr lang="en-US" sz="3600" b="1" dirty="0" err="1">
                <a:solidFill>
                  <a:srgbClr val="7030A0"/>
                </a:solidFill>
              </a:rPr>
              <a:t>Verduren</a:t>
            </a:r>
            <a:r>
              <a:rPr lang="en-US" sz="3600" b="1" dirty="0">
                <a:solidFill>
                  <a:srgbClr val="7030A0"/>
                </a:solidFill>
              </a:rPr>
              <a:t> van </a:t>
            </a:r>
            <a:r>
              <a:rPr lang="en-US" sz="3600" b="1" dirty="0" err="1">
                <a:solidFill>
                  <a:srgbClr val="7030A0"/>
                </a:solidFill>
              </a:rPr>
              <a:t>emoties</a:t>
            </a:r>
            <a:r>
              <a:rPr lang="en-US" sz="3600" b="1" dirty="0">
                <a:solidFill>
                  <a:srgbClr val="7030A0"/>
                </a:solidFill>
              </a:rPr>
              <a:t>. 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19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En op </a:t>
            </a:r>
            <a:r>
              <a:rPr lang="en-US" sz="3600" b="1" dirty="0" err="1">
                <a:solidFill>
                  <a:srgbClr val="7030A0"/>
                </a:solidFill>
              </a:rPr>
              <a:t>dat</a:t>
            </a:r>
            <a:r>
              <a:rPr lang="en-US" sz="3600" b="1" dirty="0">
                <a:solidFill>
                  <a:srgbClr val="7030A0"/>
                </a:solidFill>
              </a:rPr>
              <a:t> moment? </a:t>
            </a:r>
            <a:r>
              <a:rPr lang="en-US" sz="3600" b="1" dirty="0" err="1">
                <a:solidFill>
                  <a:srgbClr val="7030A0"/>
                </a:solidFill>
              </a:rPr>
              <a:t>Als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er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niemand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beschikbaar</a:t>
            </a:r>
            <a:r>
              <a:rPr lang="en-US" sz="3600" b="1" dirty="0">
                <a:solidFill>
                  <a:srgbClr val="7030A0"/>
                </a:solidFill>
              </a:rPr>
              <a:t> is?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EHBO:</a:t>
            </a:r>
          </a:p>
          <a:p>
            <a:pPr marL="742950" indent="-742950"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Stap</a:t>
            </a:r>
            <a:r>
              <a:rPr lang="en-US" sz="3600" b="1" dirty="0">
                <a:solidFill>
                  <a:srgbClr val="7030A0"/>
                </a:solidFill>
              </a:rPr>
              <a:t> 4.	</a:t>
            </a:r>
            <a:r>
              <a:rPr lang="en-US" sz="3600" b="1" dirty="0" err="1">
                <a:solidFill>
                  <a:srgbClr val="7030A0"/>
                </a:solidFill>
              </a:rPr>
              <a:t>Afleiding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zoeken</a:t>
            </a:r>
            <a:r>
              <a:rPr lang="en-US" sz="3600" b="1" dirty="0">
                <a:solidFill>
                  <a:srgbClr val="7030A0"/>
                </a:solidFill>
              </a:rPr>
              <a:t>. Hoe?</a:t>
            </a: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Stap</a:t>
            </a:r>
            <a:r>
              <a:rPr lang="en-US" sz="3600" b="1" dirty="0">
                <a:solidFill>
                  <a:srgbClr val="7030A0"/>
                </a:solidFill>
              </a:rPr>
              <a:t> 5.	</a:t>
            </a:r>
            <a:r>
              <a:rPr lang="en-US" sz="3600" b="1" dirty="0" err="1">
                <a:solidFill>
                  <a:srgbClr val="7030A0"/>
                </a:solidFill>
              </a:rPr>
              <a:t>Verduren</a:t>
            </a:r>
            <a:r>
              <a:rPr lang="en-US" sz="3600" b="1" dirty="0">
                <a:solidFill>
                  <a:srgbClr val="7030A0"/>
                </a:solidFill>
              </a:rPr>
              <a:t> van </a:t>
            </a:r>
            <a:r>
              <a:rPr lang="en-US" sz="3600" b="1" dirty="0" err="1">
                <a:solidFill>
                  <a:srgbClr val="7030A0"/>
                </a:solidFill>
              </a:rPr>
              <a:t>emoties</a:t>
            </a:r>
            <a:r>
              <a:rPr lang="en-US" sz="3600" b="1" dirty="0">
                <a:solidFill>
                  <a:srgbClr val="7030A0"/>
                </a:solidFill>
              </a:rPr>
              <a:t>.  5 min op 		bank </a:t>
            </a:r>
            <a:r>
              <a:rPr lang="en-US" sz="3600" b="1" dirty="0" err="1">
                <a:solidFill>
                  <a:srgbClr val="7030A0"/>
                </a:solidFill>
              </a:rPr>
              <a:t>blijven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zitten</a:t>
            </a:r>
            <a:r>
              <a:rPr lang="en-US" sz="3600" b="1" dirty="0">
                <a:solidFill>
                  <a:srgbClr val="7030A0"/>
                </a:solidFill>
              </a:rPr>
              <a:t>. </a:t>
            </a:r>
            <a:r>
              <a:rPr lang="en-US" sz="3600" b="1" dirty="0" err="1">
                <a:solidFill>
                  <a:srgbClr val="7030A0"/>
                </a:solidFill>
              </a:rPr>
              <a:t>Voelen</a:t>
            </a:r>
            <a:r>
              <a:rPr lang="en-US" sz="3600" b="1" dirty="0">
                <a:solidFill>
                  <a:srgbClr val="7030A0"/>
                </a:solidFill>
              </a:rPr>
              <a:t>. 			</a:t>
            </a:r>
            <a:r>
              <a:rPr lang="en-US" sz="3600" b="1" dirty="0" err="1">
                <a:solidFill>
                  <a:srgbClr val="7030A0"/>
                </a:solidFill>
              </a:rPr>
              <a:t>Niet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nd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koelkast</a:t>
            </a:r>
            <a:r>
              <a:rPr lang="en-US" sz="3600" b="1" dirty="0">
                <a:solidFill>
                  <a:srgbClr val="7030A0"/>
                </a:solidFill>
              </a:rPr>
              <a:t>.</a:t>
            </a:r>
          </a:p>
          <a:p>
            <a:pPr marL="742950" indent="-742950">
              <a:buNone/>
            </a:pPr>
            <a:r>
              <a:rPr lang="en-US" sz="3600" b="1" dirty="0">
                <a:solidFill>
                  <a:srgbClr val="7030A0"/>
                </a:solidFill>
              </a:rPr>
              <a:t>			</a:t>
            </a:r>
            <a:r>
              <a:rPr lang="en-US" sz="2600" b="1" dirty="0" err="1">
                <a:solidFill>
                  <a:srgbClr val="7030A0"/>
                </a:solidFill>
              </a:rPr>
              <a:t>Evt</a:t>
            </a:r>
            <a:r>
              <a:rPr lang="en-US" sz="2600" b="1" dirty="0">
                <a:solidFill>
                  <a:srgbClr val="7030A0"/>
                </a:solidFill>
              </a:rPr>
              <a:t>. </a:t>
            </a:r>
            <a:r>
              <a:rPr lang="en-US" sz="2600" b="1" dirty="0" err="1">
                <a:solidFill>
                  <a:srgbClr val="7030A0"/>
                </a:solidFill>
              </a:rPr>
              <a:t>bij</a:t>
            </a:r>
            <a:r>
              <a:rPr lang="en-US" sz="2600" b="1" dirty="0">
                <a:solidFill>
                  <a:srgbClr val="7030A0"/>
                </a:solidFill>
              </a:rPr>
              <a:t> </a:t>
            </a:r>
            <a:r>
              <a:rPr lang="en-US" sz="2600" b="1" dirty="0" err="1">
                <a:solidFill>
                  <a:srgbClr val="7030A0"/>
                </a:solidFill>
              </a:rPr>
              <a:t>vraag</a:t>
            </a:r>
            <a:r>
              <a:rPr lang="en-US" sz="2600" b="1" dirty="0">
                <a:solidFill>
                  <a:srgbClr val="7030A0"/>
                </a:solidFill>
              </a:rPr>
              <a:t> ‘hoe’? </a:t>
            </a:r>
            <a:r>
              <a:rPr lang="en-US" sz="2600" b="1" dirty="0" err="1">
                <a:solidFill>
                  <a:srgbClr val="7030A0"/>
                </a:solidFill>
              </a:rPr>
              <a:t>Ogen</a:t>
            </a:r>
            <a:r>
              <a:rPr lang="en-US" sz="2600" b="1" dirty="0">
                <a:solidFill>
                  <a:srgbClr val="7030A0"/>
                </a:solidFill>
              </a:rPr>
              <a:t> </a:t>
            </a:r>
            <a:r>
              <a:rPr lang="en-US" sz="2600" b="1" dirty="0" err="1">
                <a:solidFill>
                  <a:srgbClr val="7030A0"/>
                </a:solidFill>
              </a:rPr>
              <a:t>dicht</a:t>
            </a:r>
            <a:r>
              <a:rPr lang="en-US" sz="2600" b="1" dirty="0">
                <a:solidFill>
                  <a:srgbClr val="7030A0"/>
                </a:solidFill>
              </a:rPr>
              <a:t> en </a:t>
            </a:r>
            <a:r>
              <a:rPr lang="en-US" sz="2600" b="1" dirty="0" err="1">
                <a:solidFill>
                  <a:srgbClr val="7030A0"/>
                </a:solidFill>
              </a:rPr>
              <a:t>ademen</a:t>
            </a:r>
            <a:r>
              <a:rPr lang="en-US" sz="2600" b="1" dirty="0">
                <a:solidFill>
                  <a:srgbClr val="7030A0"/>
                </a:solidFill>
              </a:rPr>
              <a:t> of 		</a:t>
            </a:r>
            <a:r>
              <a:rPr lang="en-US" sz="2600" b="1" dirty="0" err="1">
                <a:solidFill>
                  <a:srgbClr val="7030A0"/>
                </a:solidFill>
              </a:rPr>
              <a:t>ontspanningsoefening</a:t>
            </a:r>
            <a:endParaRPr lang="en-US" sz="2600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3096344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chemeClr val="accent6"/>
                </a:solidFill>
              </a:rPr>
              <a:t>Emotie</a:t>
            </a:r>
            <a:r>
              <a:rPr lang="en-US" sz="3600" b="1" dirty="0">
                <a:solidFill>
                  <a:schemeClr val="accent6"/>
                </a:solidFill>
              </a:rPr>
              <a:t>-eten de baas</a:t>
            </a:r>
            <a:br>
              <a:rPr lang="en-US" sz="3600" dirty="0">
                <a:solidFill>
                  <a:schemeClr val="accent6"/>
                </a:solidFill>
              </a:rPr>
            </a:br>
            <a:endParaRPr lang="nl-NL" sz="2700" dirty="0">
              <a:solidFill>
                <a:schemeClr val="accent6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75656" y="3717032"/>
            <a:ext cx="6400800" cy="2448272"/>
          </a:xfrm>
        </p:spPr>
        <p:txBody>
          <a:bodyPr>
            <a:normAutofit fontScale="85000" lnSpcReduction="10000"/>
          </a:bodyPr>
          <a:lstStyle/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Alle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rechten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voorbehouden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Niets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uit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deze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uitgave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mag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openbaar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worden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gemaakt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zonder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schriftelijke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toesteming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van </a:t>
            </a:r>
          </a:p>
          <a:p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Emotie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-eten de baas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>
          <a:xfrm>
            <a:off x="1907704" y="6237312"/>
            <a:ext cx="5832648" cy="432048"/>
          </a:xfrm>
        </p:spPr>
        <p:txBody>
          <a:bodyPr/>
          <a:lstStyle/>
          <a:p>
            <a:r>
              <a:rPr lang="nl-NL">
                <a:hlinkClick r:id="rId2"/>
              </a:rPr>
              <a:t>www.emotie-etendebaas.nl </a:t>
            </a:r>
            <a:endParaRPr lang="nl-N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20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Stap</a:t>
            </a:r>
            <a:r>
              <a:rPr lang="en-US" sz="2800" b="1" dirty="0">
                <a:solidFill>
                  <a:srgbClr val="7030A0"/>
                </a:solidFill>
              </a:rPr>
              <a:t> 6:	</a:t>
            </a:r>
            <a:r>
              <a:rPr lang="en-US" sz="2800" b="1" dirty="0" err="1">
                <a:solidFill>
                  <a:srgbClr val="7030A0"/>
                </a:solidFill>
              </a:rPr>
              <a:t>Onderzoek</a:t>
            </a:r>
            <a:r>
              <a:rPr lang="en-US" sz="2800" b="1" dirty="0">
                <a:solidFill>
                  <a:srgbClr val="7030A0"/>
                </a:solidFill>
              </a:rPr>
              <a:t> de </a:t>
            </a:r>
            <a:r>
              <a:rPr lang="en-US" sz="2800" b="1" dirty="0" err="1">
                <a:solidFill>
                  <a:srgbClr val="7030A0"/>
                </a:solidFill>
              </a:rPr>
              <a:t>oorzaken</a:t>
            </a:r>
            <a:r>
              <a:rPr lang="en-US" sz="2800" b="1" dirty="0">
                <a:solidFill>
                  <a:srgbClr val="7030A0"/>
                </a:solidFill>
              </a:rPr>
              <a:t> van je  			</a:t>
            </a:r>
            <a:r>
              <a:rPr lang="en-US" sz="2800" b="1" dirty="0" err="1">
                <a:solidFill>
                  <a:srgbClr val="7030A0"/>
                </a:solidFill>
              </a:rPr>
              <a:t>gevoel</a:t>
            </a:r>
            <a:r>
              <a:rPr lang="en-US" sz="2800" b="1" dirty="0">
                <a:solidFill>
                  <a:srgbClr val="7030A0"/>
                </a:solidFill>
              </a:rPr>
              <a:t>. </a:t>
            </a:r>
          </a:p>
          <a:p>
            <a:pPr>
              <a:buNone/>
            </a:pPr>
            <a:endParaRPr lang="en-US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rgbClr val="7030A0"/>
                </a:solidFill>
              </a:rPr>
              <a:t>Hoe </a:t>
            </a:r>
            <a:r>
              <a:rPr lang="en-US" sz="2800" b="1" dirty="0" err="1">
                <a:solidFill>
                  <a:srgbClr val="7030A0"/>
                </a:solidFill>
              </a:rPr>
              <a:t>komt</a:t>
            </a:r>
            <a:r>
              <a:rPr lang="en-US" sz="2800" b="1" dirty="0">
                <a:solidFill>
                  <a:srgbClr val="7030A0"/>
                </a:solidFill>
              </a:rPr>
              <a:t> het </a:t>
            </a:r>
            <a:r>
              <a:rPr lang="en-US" sz="2800" b="1" dirty="0" err="1">
                <a:solidFill>
                  <a:srgbClr val="7030A0"/>
                </a:solidFill>
              </a:rPr>
              <a:t>dat</a:t>
            </a:r>
            <a:r>
              <a:rPr lang="en-US" sz="2800" b="1" dirty="0">
                <a:solidFill>
                  <a:srgbClr val="7030A0"/>
                </a:solidFill>
              </a:rPr>
              <a:t> je </a:t>
            </a:r>
            <a:r>
              <a:rPr lang="en-US" sz="2800" b="1" dirty="0" err="1">
                <a:solidFill>
                  <a:srgbClr val="FF0066"/>
                </a:solidFill>
              </a:rPr>
              <a:t>moe</a:t>
            </a:r>
            <a:r>
              <a:rPr lang="en-US" sz="2800" b="1" dirty="0">
                <a:solidFill>
                  <a:srgbClr val="FF0066"/>
                </a:solidFill>
              </a:rPr>
              <a:t> </a:t>
            </a:r>
            <a:r>
              <a:rPr lang="en-US" sz="2800" b="1" dirty="0">
                <a:solidFill>
                  <a:srgbClr val="7030A0"/>
                </a:solidFill>
              </a:rPr>
              <a:t>bent?</a:t>
            </a:r>
          </a:p>
          <a:p>
            <a:pPr>
              <a:buNone/>
            </a:pPr>
            <a:r>
              <a:rPr lang="en-US" sz="2800" b="1" dirty="0">
                <a:solidFill>
                  <a:srgbClr val="7030A0"/>
                </a:solidFill>
              </a:rPr>
              <a:t>Te </a:t>
            </a:r>
            <a:r>
              <a:rPr lang="en-US" sz="2800" b="1" dirty="0" err="1">
                <a:solidFill>
                  <a:srgbClr val="7030A0"/>
                </a:solidFill>
              </a:rPr>
              <a:t>lang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gewerkt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Geirriteerd</a:t>
            </a:r>
            <a:r>
              <a:rPr lang="en-US" sz="2800" b="1" dirty="0">
                <a:solidFill>
                  <a:srgbClr val="7030A0"/>
                </a:solidFill>
              </a:rPr>
              <a:t>? </a:t>
            </a:r>
            <a:r>
              <a:rPr lang="en-US" sz="2800" b="1" dirty="0" err="1">
                <a:solidFill>
                  <a:srgbClr val="7030A0"/>
                </a:solidFill>
              </a:rPr>
              <a:t>Gejaagd</a:t>
            </a:r>
            <a:r>
              <a:rPr lang="en-US" sz="2800" b="1" dirty="0">
                <a:solidFill>
                  <a:srgbClr val="7030A0"/>
                </a:solidFill>
              </a:rPr>
              <a:t>? Te </a:t>
            </a:r>
            <a:r>
              <a:rPr lang="en-US" sz="2800" b="1" dirty="0" err="1">
                <a:solidFill>
                  <a:srgbClr val="7030A0"/>
                </a:solidFill>
              </a:rPr>
              <a:t>kort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geslapen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</a:p>
          <a:p>
            <a:pPr>
              <a:buNone/>
            </a:pPr>
            <a:endParaRPr lang="en-US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b="1" dirty="0" err="1">
                <a:solidFill>
                  <a:srgbClr val="FF0066"/>
                </a:solidFill>
              </a:rPr>
              <a:t>Verdrietig</a:t>
            </a:r>
            <a:r>
              <a:rPr lang="en-US" sz="2800" b="1" dirty="0">
                <a:solidFill>
                  <a:srgbClr val="FF0066"/>
                </a:solidFill>
              </a:rPr>
              <a:t>: </a:t>
            </a:r>
            <a:r>
              <a:rPr lang="en-US" sz="2800" b="1" dirty="0" err="1">
                <a:solidFill>
                  <a:srgbClr val="7030A0"/>
                </a:solidFill>
              </a:rPr>
              <a:t>rouw</a:t>
            </a:r>
            <a:r>
              <a:rPr lang="en-US" sz="2800" b="1" dirty="0">
                <a:solidFill>
                  <a:srgbClr val="7030A0"/>
                </a:solidFill>
              </a:rPr>
              <a:t>? </a:t>
            </a:r>
            <a:r>
              <a:rPr lang="en-US" sz="2800" b="1" dirty="0" err="1">
                <a:solidFill>
                  <a:srgbClr val="7030A0"/>
                </a:solidFill>
              </a:rPr>
              <a:t>Vermoeid</a:t>
            </a:r>
            <a:r>
              <a:rPr lang="en-US" sz="2800" b="1" dirty="0">
                <a:solidFill>
                  <a:srgbClr val="7030A0"/>
                </a:solidFill>
              </a:rPr>
              <a:t>? </a:t>
            </a:r>
            <a:r>
              <a:rPr lang="en-US" sz="2800" b="1" dirty="0" err="1">
                <a:solidFill>
                  <a:srgbClr val="7030A0"/>
                </a:solidFill>
              </a:rPr>
              <a:t>Teleurgesteld</a:t>
            </a:r>
            <a:r>
              <a:rPr lang="en-US" sz="2800" b="1" dirty="0">
                <a:solidFill>
                  <a:srgbClr val="7030A0"/>
                </a:solidFill>
              </a:rPr>
              <a:t>? </a:t>
            </a:r>
          </a:p>
          <a:p>
            <a:pPr>
              <a:buNone/>
            </a:pPr>
            <a:r>
              <a:rPr lang="en-US" sz="2800" b="1" dirty="0">
                <a:solidFill>
                  <a:srgbClr val="7030A0"/>
                </a:solidFill>
              </a:rPr>
              <a:t>Te </a:t>
            </a:r>
            <a:r>
              <a:rPr lang="en-US" sz="2800" b="1" dirty="0" err="1">
                <a:solidFill>
                  <a:srgbClr val="7030A0"/>
                </a:solidFill>
              </a:rPr>
              <a:t>hoge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verwachtingen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21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>
                <a:solidFill>
                  <a:srgbClr val="7030A0"/>
                </a:solidFill>
              </a:rPr>
              <a:t>Stap</a:t>
            </a:r>
            <a:r>
              <a:rPr lang="en-US" b="1" dirty="0">
                <a:solidFill>
                  <a:srgbClr val="7030A0"/>
                </a:solidFill>
              </a:rPr>
              <a:t> 7:	</a:t>
            </a:r>
            <a:r>
              <a:rPr lang="en-US" b="1" dirty="0" err="1">
                <a:solidFill>
                  <a:srgbClr val="7030A0"/>
                </a:solidFill>
              </a:rPr>
              <a:t>Bevredig</a:t>
            </a:r>
            <a:r>
              <a:rPr lang="en-US" b="1" dirty="0">
                <a:solidFill>
                  <a:srgbClr val="7030A0"/>
                </a:solidFill>
              </a:rPr>
              <a:t> je </a:t>
            </a:r>
            <a:r>
              <a:rPr lang="en-US" b="1" dirty="0" err="1">
                <a:solidFill>
                  <a:srgbClr val="7030A0"/>
                </a:solidFill>
              </a:rPr>
              <a:t>behoefte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zonder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te</a:t>
            </a:r>
            <a:r>
              <a:rPr lang="en-US" b="1" dirty="0">
                <a:solidFill>
                  <a:srgbClr val="7030A0"/>
                </a:solidFill>
              </a:rPr>
              <a:t> eten.</a:t>
            </a:r>
          </a:p>
          <a:p>
            <a:pPr>
              <a:buNone/>
            </a:pPr>
            <a:endParaRPr lang="en-US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rgbClr val="7030A0"/>
                </a:solidFill>
              </a:rPr>
              <a:t>Hoe? Door </a:t>
            </a:r>
            <a:r>
              <a:rPr lang="en-US" b="1" dirty="0" err="1">
                <a:solidFill>
                  <a:srgbClr val="7030A0"/>
                </a:solidFill>
              </a:rPr>
              <a:t>deelnemer</a:t>
            </a:r>
            <a:r>
              <a:rPr lang="en-US" b="1" dirty="0">
                <a:solidFill>
                  <a:srgbClr val="7030A0"/>
                </a:solidFill>
              </a:rPr>
              <a:t> of </a:t>
            </a:r>
            <a:r>
              <a:rPr lang="en-US" b="1" dirty="0" err="1">
                <a:solidFill>
                  <a:srgbClr val="7030A0"/>
                </a:solidFill>
              </a:rPr>
              <a:t>groep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laten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zeggen</a:t>
            </a:r>
            <a:endParaRPr lang="en-US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22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err="1">
                <a:solidFill>
                  <a:srgbClr val="7030A0"/>
                </a:solidFill>
              </a:rPr>
              <a:t>Afsluiting</a:t>
            </a:r>
            <a:r>
              <a:rPr lang="en-US" sz="2400" b="1" dirty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endParaRPr lang="en-US" sz="24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400" b="1" dirty="0" err="1">
                <a:solidFill>
                  <a:srgbClr val="7030A0"/>
                </a:solidFill>
              </a:rPr>
              <a:t>Inzichtelijk</a:t>
            </a:r>
            <a:r>
              <a:rPr lang="en-US" sz="2400" b="1" dirty="0">
                <a:solidFill>
                  <a:srgbClr val="7030A0"/>
                </a:solidFill>
              </a:rPr>
              <a:t>? </a:t>
            </a:r>
            <a:r>
              <a:rPr lang="en-US" sz="2400" b="1" dirty="0" err="1">
                <a:solidFill>
                  <a:srgbClr val="7030A0"/>
                </a:solidFill>
              </a:rPr>
              <a:t>Vragen</a:t>
            </a:r>
            <a:r>
              <a:rPr lang="en-US" sz="2400" b="1" dirty="0">
                <a:solidFill>
                  <a:srgbClr val="7030A0"/>
                </a:solidFill>
              </a:rPr>
              <a:t>?</a:t>
            </a:r>
          </a:p>
          <a:p>
            <a:pPr>
              <a:buNone/>
            </a:pPr>
            <a:endParaRPr lang="en-US" sz="24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400" b="1" dirty="0" err="1">
                <a:solidFill>
                  <a:srgbClr val="7030A0"/>
                </a:solidFill>
              </a:rPr>
              <a:t>Wil</a:t>
            </a:r>
            <a:r>
              <a:rPr lang="en-US" sz="2400" b="1" dirty="0">
                <a:solidFill>
                  <a:srgbClr val="7030A0"/>
                </a:solidFill>
              </a:rPr>
              <a:t> je </a:t>
            </a:r>
            <a:r>
              <a:rPr lang="en-US" sz="2400" b="1" dirty="0" err="1">
                <a:solidFill>
                  <a:srgbClr val="7030A0"/>
                </a:solidFill>
              </a:rPr>
              <a:t>hier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verder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mee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aan</a:t>
            </a:r>
            <a:r>
              <a:rPr lang="en-US" sz="2400" b="1" dirty="0">
                <a:solidFill>
                  <a:srgbClr val="7030A0"/>
                </a:solidFill>
              </a:rPr>
              <a:t> de slag? Dan </a:t>
            </a:r>
            <a:r>
              <a:rPr lang="en-US" sz="2400" b="1" dirty="0" err="1">
                <a:solidFill>
                  <a:srgbClr val="7030A0"/>
                </a:solidFill>
              </a:rPr>
              <a:t>bied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ik</a:t>
            </a:r>
            <a:r>
              <a:rPr lang="en-US" sz="2400" b="1" dirty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r>
              <a:rPr lang="en-US" sz="2400" b="1" dirty="0">
                <a:solidFill>
                  <a:srgbClr val="7030A0"/>
                </a:solidFill>
              </a:rPr>
              <a:t>-</a:t>
            </a:r>
            <a:r>
              <a:rPr lang="en-US" sz="2400" b="1" dirty="0" err="1">
                <a:solidFill>
                  <a:srgbClr val="7030A0"/>
                </a:solidFill>
              </a:rPr>
              <a:t>individuele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begeleiding</a:t>
            </a:r>
            <a:endParaRPr lang="en-US" sz="24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7030A0"/>
                </a:solidFill>
              </a:rPr>
              <a:t>-</a:t>
            </a:r>
            <a:r>
              <a:rPr lang="en-US" sz="2400" b="1" dirty="0" err="1">
                <a:solidFill>
                  <a:srgbClr val="7030A0"/>
                </a:solidFill>
              </a:rPr>
              <a:t>pakket</a:t>
            </a:r>
            <a:r>
              <a:rPr lang="en-US" sz="2400" b="1" dirty="0">
                <a:solidFill>
                  <a:srgbClr val="7030A0"/>
                </a:solidFill>
              </a:rPr>
              <a:t>?</a:t>
            </a:r>
          </a:p>
          <a:p>
            <a:pPr>
              <a:buNone/>
            </a:pPr>
            <a:r>
              <a:rPr lang="en-US" sz="2400" b="1" dirty="0">
                <a:solidFill>
                  <a:srgbClr val="7030A0"/>
                </a:solidFill>
              </a:rPr>
              <a:t>-</a:t>
            </a:r>
            <a:r>
              <a:rPr lang="en-US" sz="2400" b="1" dirty="0" err="1">
                <a:solidFill>
                  <a:srgbClr val="7030A0"/>
                </a:solidFill>
              </a:rPr>
              <a:t>groep</a:t>
            </a:r>
            <a:r>
              <a:rPr lang="en-US" sz="2400" b="1" dirty="0">
                <a:solidFill>
                  <a:srgbClr val="7030A0"/>
                </a:solidFill>
              </a:rPr>
              <a:t>?</a:t>
            </a:r>
          </a:p>
          <a:p>
            <a:pPr>
              <a:buNone/>
            </a:pPr>
            <a:r>
              <a:rPr lang="en-US" sz="2400" b="1" dirty="0">
                <a:solidFill>
                  <a:srgbClr val="7030A0"/>
                </a:solidFill>
              </a:rPr>
              <a:t>-</a:t>
            </a:r>
            <a:r>
              <a:rPr lang="en-US" sz="2400" b="1" dirty="0" err="1">
                <a:solidFill>
                  <a:srgbClr val="7030A0"/>
                </a:solidFill>
              </a:rPr>
              <a:t>boek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sz="2400" b="1" dirty="0">
                <a:solidFill>
                  <a:srgbClr val="7030A0"/>
                </a:solidFill>
              </a:rPr>
              <a:t>Info-document </a:t>
            </a:r>
            <a:r>
              <a:rPr lang="en-US" sz="2400" b="1" dirty="0" err="1">
                <a:solidFill>
                  <a:srgbClr val="7030A0"/>
                </a:solidFill>
              </a:rPr>
              <a:t>uitdelen</a:t>
            </a:r>
            <a:r>
              <a:rPr lang="en-US" sz="2400" b="1" dirty="0">
                <a:solidFill>
                  <a:srgbClr val="7030A0"/>
                </a:solidFill>
              </a:rPr>
              <a:t> met je </a:t>
            </a:r>
            <a:r>
              <a:rPr lang="en-US" sz="2400" b="1" dirty="0" err="1">
                <a:solidFill>
                  <a:srgbClr val="7030A0"/>
                </a:solidFill>
              </a:rPr>
              <a:t>aanbod</a:t>
            </a:r>
            <a:endParaRPr lang="en-US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b="1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23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7030A0"/>
                </a:solidFill>
              </a:rPr>
              <a:t>Evaluatieformulier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laten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invullen</a:t>
            </a:r>
            <a:r>
              <a:rPr lang="en-US" b="1" dirty="0">
                <a:solidFill>
                  <a:srgbClr val="7030A0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000" b="1" dirty="0" err="1">
                <a:solidFill>
                  <a:srgbClr val="7030A0"/>
                </a:solidFill>
              </a:rPr>
              <a:t>Wat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zijn</a:t>
            </a:r>
            <a:r>
              <a:rPr lang="en-US" sz="2000" b="1" dirty="0">
                <a:solidFill>
                  <a:srgbClr val="7030A0"/>
                </a:solidFill>
              </a:rPr>
              <a:t> je </a:t>
            </a:r>
            <a:r>
              <a:rPr lang="en-US" sz="2000" b="1" dirty="0" err="1">
                <a:solidFill>
                  <a:srgbClr val="7030A0"/>
                </a:solidFill>
              </a:rPr>
              <a:t>grootste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inzichten</a:t>
            </a:r>
            <a:r>
              <a:rPr lang="en-US" sz="2000" b="1" dirty="0">
                <a:solidFill>
                  <a:srgbClr val="7030A0"/>
                </a:solidFill>
              </a:rPr>
              <a:t>?</a:t>
            </a:r>
          </a:p>
          <a:p>
            <a:pPr marL="514350" indent="-514350">
              <a:buAutoNum type="arabicPeriod"/>
            </a:pPr>
            <a:r>
              <a:rPr lang="en-US" sz="2000" b="1" dirty="0" err="1">
                <a:solidFill>
                  <a:srgbClr val="7030A0"/>
                </a:solidFill>
              </a:rPr>
              <a:t>Wat</a:t>
            </a:r>
            <a:r>
              <a:rPr lang="en-US" sz="2000" b="1" dirty="0">
                <a:solidFill>
                  <a:srgbClr val="7030A0"/>
                </a:solidFill>
              </a:rPr>
              <a:t> is de </a:t>
            </a:r>
            <a:r>
              <a:rPr lang="en-US" sz="2000" b="1" dirty="0" err="1">
                <a:solidFill>
                  <a:srgbClr val="7030A0"/>
                </a:solidFill>
              </a:rPr>
              <a:t>eerste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stap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waar</a:t>
            </a:r>
            <a:r>
              <a:rPr lang="en-US" sz="2000" b="1" dirty="0">
                <a:solidFill>
                  <a:srgbClr val="7030A0"/>
                </a:solidFill>
              </a:rPr>
              <a:t> je </a:t>
            </a:r>
            <a:r>
              <a:rPr lang="en-US" sz="2000" b="1" dirty="0" err="1">
                <a:solidFill>
                  <a:srgbClr val="7030A0"/>
                </a:solidFill>
              </a:rPr>
              <a:t>mee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aan</a:t>
            </a:r>
            <a:r>
              <a:rPr lang="en-US" sz="2000" b="1" dirty="0">
                <a:solidFill>
                  <a:srgbClr val="7030A0"/>
                </a:solidFill>
              </a:rPr>
              <a:t> de slag </a:t>
            </a:r>
            <a:r>
              <a:rPr lang="en-US" sz="2000" b="1" dirty="0" err="1">
                <a:solidFill>
                  <a:srgbClr val="7030A0"/>
                </a:solidFill>
              </a:rPr>
              <a:t>gaat</a:t>
            </a:r>
            <a:r>
              <a:rPr lang="en-US" sz="2000" b="1" dirty="0">
                <a:solidFill>
                  <a:srgbClr val="7030A0"/>
                </a:solidFill>
              </a:rPr>
              <a:t>?</a:t>
            </a:r>
          </a:p>
          <a:p>
            <a:pPr marL="514350" indent="-514350">
              <a:buAutoNum type="arabicPeriod"/>
            </a:pPr>
            <a:r>
              <a:rPr lang="en-US" sz="2000" b="1" dirty="0" err="1">
                <a:solidFill>
                  <a:srgbClr val="7030A0"/>
                </a:solidFill>
              </a:rPr>
              <a:t>Welke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vragen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heb</a:t>
            </a:r>
            <a:r>
              <a:rPr lang="en-US" sz="2000" b="1" dirty="0">
                <a:solidFill>
                  <a:srgbClr val="7030A0"/>
                </a:solidFill>
              </a:rPr>
              <a:t> je nog?</a:t>
            </a:r>
          </a:p>
          <a:p>
            <a:pPr marL="514350" indent="-514350">
              <a:buAutoNum type="arabicPeriod"/>
            </a:pPr>
            <a:r>
              <a:rPr lang="en-US" sz="2000" b="1" dirty="0" err="1">
                <a:solidFill>
                  <a:srgbClr val="7030A0"/>
                </a:solidFill>
              </a:rPr>
              <a:t>Heb</a:t>
            </a:r>
            <a:r>
              <a:rPr lang="en-US" sz="2000" b="1" dirty="0">
                <a:solidFill>
                  <a:srgbClr val="7030A0"/>
                </a:solidFill>
              </a:rPr>
              <a:t> je </a:t>
            </a:r>
            <a:r>
              <a:rPr lang="en-US" sz="2000" b="1" dirty="0" err="1">
                <a:solidFill>
                  <a:srgbClr val="7030A0"/>
                </a:solidFill>
              </a:rPr>
              <a:t>behoefte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aan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een</a:t>
            </a:r>
            <a:r>
              <a:rPr lang="en-US" sz="2000" b="1" dirty="0">
                <a:solidFill>
                  <a:srgbClr val="7030A0"/>
                </a:solidFill>
              </a:rPr>
              <a:t> gratis </a:t>
            </a:r>
            <a:r>
              <a:rPr lang="en-US" sz="2000" b="1" dirty="0" err="1">
                <a:solidFill>
                  <a:srgbClr val="7030A0"/>
                </a:solidFill>
              </a:rPr>
              <a:t>intakegesprek</a:t>
            </a:r>
            <a:r>
              <a:rPr lang="en-US" sz="2000" b="1" dirty="0">
                <a:solidFill>
                  <a:srgbClr val="7030A0"/>
                </a:solidFill>
              </a:rPr>
              <a:t>?</a:t>
            </a:r>
          </a:p>
          <a:p>
            <a:pPr marL="514350" indent="-514350">
              <a:buAutoNum type="arabicPeriod"/>
            </a:pPr>
            <a:r>
              <a:rPr lang="en-US" sz="2000" b="1" dirty="0" err="1">
                <a:solidFill>
                  <a:srgbClr val="7030A0"/>
                </a:solidFill>
              </a:rPr>
              <a:t>Wil</a:t>
            </a:r>
            <a:r>
              <a:rPr lang="en-US" sz="2000" b="1" dirty="0">
                <a:solidFill>
                  <a:srgbClr val="7030A0"/>
                </a:solidFill>
              </a:rPr>
              <a:t> je </a:t>
            </a:r>
            <a:r>
              <a:rPr lang="en-US" sz="2000" b="1" dirty="0" err="1">
                <a:solidFill>
                  <a:srgbClr val="7030A0"/>
                </a:solidFill>
              </a:rPr>
              <a:t>geinformeerd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blijven</a:t>
            </a:r>
            <a:r>
              <a:rPr lang="en-US" sz="2000" b="1" dirty="0">
                <a:solidFill>
                  <a:srgbClr val="7030A0"/>
                </a:solidFill>
              </a:rPr>
              <a:t> via de </a:t>
            </a:r>
            <a:r>
              <a:rPr lang="en-US" sz="2000" b="1" dirty="0" err="1">
                <a:solidFill>
                  <a:srgbClr val="7030A0"/>
                </a:solidFill>
              </a:rPr>
              <a:t>nieuwsbrief</a:t>
            </a:r>
            <a:r>
              <a:rPr lang="en-US" sz="2000" b="1" dirty="0">
                <a:solidFill>
                  <a:srgbClr val="7030A0"/>
                </a:solidFill>
              </a:rPr>
              <a:t> ja/nee</a:t>
            </a:r>
          </a:p>
          <a:p>
            <a:pPr marL="514350" indent="-514350">
              <a:buAutoNum type="arabicPeriod"/>
            </a:pPr>
            <a:r>
              <a:rPr lang="en-US" sz="2000" b="1" dirty="0" err="1">
                <a:solidFill>
                  <a:srgbClr val="7030A0"/>
                </a:solidFill>
              </a:rPr>
              <a:t>Voornaam</a:t>
            </a:r>
            <a:r>
              <a:rPr lang="en-US" sz="2000" b="1" dirty="0">
                <a:solidFill>
                  <a:srgbClr val="7030A0"/>
                </a:solidFill>
              </a:rPr>
              <a:t>, </a:t>
            </a:r>
            <a:r>
              <a:rPr lang="en-US" sz="2000" b="1" dirty="0" err="1">
                <a:solidFill>
                  <a:srgbClr val="7030A0"/>
                </a:solidFill>
              </a:rPr>
              <a:t>Achternaam</a:t>
            </a:r>
            <a:r>
              <a:rPr lang="en-US" sz="2000" b="1" dirty="0">
                <a:solidFill>
                  <a:srgbClr val="7030A0"/>
                </a:solidFill>
              </a:rPr>
              <a:t>, </a:t>
            </a:r>
            <a:r>
              <a:rPr lang="en-US" sz="2000" b="1" dirty="0" err="1">
                <a:solidFill>
                  <a:srgbClr val="7030A0"/>
                </a:solidFill>
              </a:rPr>
              <a:t>Emailadres</a:t>
            </a:r>
            <a:endParaRPr lang="en-US" sz="2000" b="1" dirty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en-US" sz="2000" b="1" dirty="0">
                <a:solidFill>
                  <a:srgbClr val="7030A0"/>
                </a:solidFill>
              </a:rPr>
              <a:t>Mag </a:t>
            </a:r>
            <a:r>
              <a:rPr lang="en-US" sz="2000" b="1" dirty="0" err="1">
                <a:solidFill>
                  <a:srgbClr val="7030A0"/>
                </a:solidFill>
              </a:rPr>
              <a:t>ik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jouw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inzichten</a:t>
            </a:r>
            <a:r>
              <a:rPr lang="en-US" sz="2000" b="1" dirty="0">
                <a:solidFill>
                  <a:srgbClr val="7030A0"/>
                </a:solidFill>
              </a:rPr>
              <a:t> met </a:t>
            </a:r>
            <a:r>
              <a:rPr lang="en-US" sz="2000" b="1" dirty="0" err="1">
                <a:solidFill>
                  <a:srgbClr val="7030A0"/>
                </a:solidFill>
              </a:rPr>
              <a:t>jouw</a:t>
            </a:r>
            <a:r>
              <a:rPr lang="en-US" sz="2000" b="1" dirty="0">
                <a:solidFill>
                  <a:srgbClr val="7030A0"/>
                </a:solidFill>
              </a:rPr>
              <a:t> (voor)</a:t>
            </a:r>
            <a:r>
              <a:rPr lang="en-US" sz="2000" b="1" dirty="0" err="1">
                <a:solidFill>
                  <a:srgbClr val="7030A0"/>
                </a:solidFill>
              </a:rPr>
              <a:t>naam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vermelden</a:t>
            </a:r>
            <a:r>
              <a:rPr lang="en-US" sz="2000" b="1" dirty="0">
                <a:solidFill>
                  <a:srgbClr val="7030A0"/>
                </a:solidFill>
              </a:rPr>
              <a:t> op </a:t>
            </a:r>
            <a:r>
              <a:rPr lang="en-US" sz="2000" b="1" dirty="0" err="1">
                <a:solidFill>
                  <a:srgbClr val="7030A0"/>
                </a:solidFill>
              </a:rPr>
              <a:t>mijn</a:t>
            </a:r>
            <a:r>
              <a:rPr lang="en-US" sz="2000" b="1" dirty="0">
                <a:solidFill>
                  <a:srgbClr val="7030A0"/>
                </a:solidFill>
              </a:rPr>
              <a:t> website/Facebook? </a:t>
            </a:r>
            <a:r>
              <a:rPr lang="en-US" sz="2000" b="1" dirty="0" err="1">
                <a:solidFill>
                  <a:srgbClr val="7030A0"/>
                </a:solidFill>
              </a:rPr>
              <a:t>Zodat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andere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mensen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hier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ook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baat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bij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kunnen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hebben</a:t>
            </a:r>
            <a:r>
              <a:rPr lang="en-US" sz="2000" b="1" dirty="0">
                <a:solidFill>
                  <a:srgbClr val="7030A0"/>
                </a:solidFill>
              </a:rPr>
              <a:t>?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</a:rPr>
              <a:t>	ja/nee</a:t>
            </a:r>
          </a:p>
          <a:p>
            <a:pPr marL="0" indent="0">
              <a:buNone/>
            </a:pPr>
            <a:endParaRPr lang="en-US" sz="2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000" b="1" dirty="0" err="1">
                <a:solidFill>
                  <a:srgbClr val="7030A0"/>
                </a:solidFill>
              </a:rPr>
              <a:t>Hartelijk</a:t>
            </a:r>
            <a:r>
              <a:rPr lang="en-US" sz="2000" b="1" dirty="0">
                <a:solidFill>
                  <a:srgbClr val="7030A0"/>
                </a:solidFill>
              </a:rPr>
              <a:t> dank voor het </a:t>
            </a:r>
            <a:r>
              <a:rPr lang="en-US" sz="2000" b="1" dirty="0" err="1">
                <a:solidFill>
                  <a:srgbClr val="7030A0"/>
                </a:solidFill>
              </a:rPr>
              <a:t>invullen</a:t>
            </a:r>
            <a:endParaRPr lang="en-US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0757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sz="1800" b="1" dirty="0" err="1">
                <a:solidFill>
                  <a:schemeClr val="accent6"/>
                </a:solidFill>
              </a:rPr>
              <a:t>Emotie</a:t>
            </a:r>
            <a:r>
              <a:rPr lang="en-US" sz="1800" b="1" dirty="0">
                <a:solidFill>
                  <a:schemeClr val="accent6"/>
                </a:solidFill>
              </a:rPr>
              <a:t>-eten de baas</a:t>
            </a:r>
            <a:endParaRPr lang="nl-NL" sz="1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 </a:t>
            </a:r>
            <a:r>
              <a:rPr lang="en-US" sz="2400" dirty="0"/>
              <a:t>	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nl-NL" dirty="0"/>
          </a:p>
          <a:p>
            <a:endParaRPr lang="nl-NL" dirty="0"/>
          </a:p>
          <a:p>
            <a:pPr>
              <a:buNone/>
            </a:pPr>
            <a:r>
              <a:rPr lang="nl-NL" dirty="0"/>
              <a:t>	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763688" y="6356350"/>
            <a:ext cx="5472608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24</a:t>
            </a:fld>
            <a:endParaRPr lang="nl-NL"/>
          </a:p>
        </p:txBody>
      </p:sp>
      <p:pic>
        <p:nvPicPr>
          <p:cNvPr id="6" name="Afbeelding 5" descr="vrouw koelkast emotie et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052736"/>
            <a:ext cx="4130270" cy="2736304"/>
          </a:xfrm>
          <a:prstGeom prst="rect">
            <a:avLst/>
          </a:prstGeom>
        </p:spPr>
      </p:pic>
      <p:pic>
        <p:nvPicPr>
          <p:cNvPr id="7" name="Afbeelding 6" descr="vrouw we can do i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1052736"/>
            <a:ext cx="2688672" cy="3525453"/>
          </a:xfrm>
          <a:prstGeom prst="rect">
            <a:avLst/>
          </a:prstGeom>
        </p:spPr>
      </p:pic>
      <p:sp>
        <p:nvSpPr>
          <p:cNvPr id="9" name="Titel 1"/>
          <p:cNvSpPr txBox="1">
            <a:spLocks/>
          </p:cNvSpPr>
          <p:nvPr/>
        </p:nvSpPr>
        <p:spPr>
          <a:xfrm>
            <a:off x="755576" y="5157192"/>
            <a:ext cx="7992888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Emotie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-eten de baas - specialist</a:t>
            </a: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Handleiding</a:t>
            </a:r>
            <a:r>
              <a:rPr lang="en-US" sz="2800" b="1" dirty="0">
                <a:solidFill>
                  <a:srgbClr val="7030A0"/>
                </a:solidFill>
              </a:rPr>
              <a:t> voor </a:t>
            </a:r>
            <a:r>
              <a:rPr lang="en-US" sz="2800" b="1" dirty="0" err="1">
                <a:solidFill>
                  <a:srgbClr val="7030A0"/>
                </a:solidFill>
              </a:rPr>
              <a:t>opzet</a:t>
            </a:r>
            <a:r>
              <a:rPr lang="en-US" sz="2800" b="1" dirty="0">
                <a:solidFill>
                  <a:srgbClr val="7030A0"/>
                </a:solidFill>
              </a:rPr>
              <a:t> workshop</a:t>
            </a:r>
          </a:p>
          <a:p>
            <a:pPr>
              <a:buNone/>
            </a:pPr>
            <a:endParaRPr lang="en-US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rgbClr val="7030A0"/>
                </a:solidFill>
              </a:rPr>
              <a:t>NB </a:t>
            </a:r>
            <a:r>
              <a:rPr lang="en-US" sz="2800" b="1" dirty="0" err="1">
                <a:solidFill>
                  <a:srgbClr val="7030A0"/>
                </a:solidFill>
              </a:rPr>
              <a:t>deze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opzet</a:t>
            </a:r>
            <a:r>
              <a:rPr lang="en-US" sz="2800" b="1" dirty="0">
                <a:solidFill>
                  <a:srgbClr val="7030A0"/>
                </a:solidFill>
              </a:rPr>
              <a:t> is voor je </a:t>
            </a:r>
            <a:r>
              <a:rPr lang="en-US" sz="2800" b="1" dirty="0" err="1">
                <a:solidFill>
                  <a:srgbClr val="7030A0"/>
                </a:solidFill>
              </a:rPr>
              <a:t>eigen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gebruik</a:t>
            </a:r>
            <a:r>
              <a:rPr lang="en-US" sz="2800" b="1" dirty="0">
                <a:solidFill>
                  <a:srgbClr val="7030A0"/>
                </a:solidFill>
              </a:rPr>
              <a:t>!</a:t>
            </a:r>
          </a:p>
          <a:p>
            <a:pPr>
              <a:buNone/>
            </a:pPr>
            <a:endParaRPr lang="en-US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Ik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raad</a:t>
            </a:r>
            <a:r>
              <a:rPr lang="en-US" sz="2800" b="1" dirty="0">
                <a:solidFill>
                  <a:srgbClr val="7030A0"/>
                </a:solidFill>
              </a:rPr>
              <a:t> je </a:t>
            </a:r>
            <a:r>
              <a:rPr lang="en-US" sz="2800" b="1" dirty="0" err="1">
                <a:solidFill>
                  <a:srgbClr val="7030A0"/>
                </a:solidFill>
              </a:rPr>
              <a:t>aan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zonder</a:t>
            </a:r>
            <a:r>
              <a:rPr lang="en-US" sz="2800" b="1" dirty="0">
                <a:solidFill>
                  <a:srgbClr val="7030A0"/>
                </a:solidFill>
              </a:rPr>
              <a:t> Power Point </a:t>
            </a:r>
            <a:r>
              <a:rPr lang="en-US" sz="2800" b="1" dirty="0" err="1">
                <a:solidFill>
                  <a:srgbClr val="7030A0"/>
                </a:solidFill>
              </a:rPr>
              <a:t>te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werken</a:t>
            </a:r>
            <a:r>
              <a:rPr lang="en-US" sz="2800" b="1" dirty="0">
                <a:solidFill>
                  <a:srgbClr val="7030A0"/>
                </a:solidFill>
              </a:rPr>
              <a:t>. Het </a:t>
            </a:r>
            <a:r>
              <a:rPr lang="en-US" sz="2800" b="1" dirty="0" err="1">
                <a:solidFill>
                  <a:srgbClr val="7030A0"/>
                </a:solidFill>
              </a:rPr>
              <a:t>doel</a:t>
            </a:r>
            <a:endParaRPr lang="en-US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rgbClr val="7030A0"/>
                </a:solidFill>
              </a:rPr>
              <a:t>is </a:t>
            </a:r>
            <a:r>
              <a:rPr lang="en-US" sz="2800" b="1" dirty="0" err="1">
                <a:solidFill>
                  <a:srgbClr val="7030A0"/>
                </a:solidFill>
              </a:rPr>
              <a:t>een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zeer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interactieve</a:t>
            </a:r>
            <a:r>
              <a:rPr lang="en-US" sz="2800" b="1" dirty="0">
                <a:solidFill>
                  <a:srgbClr val="7030A0"/>
                </a:solidFill>
              </a:rPr>
              <a:t> workshop, </a:t>
            </a:r>
            <a:r>
              <a:rPr lang="en-US" sz="2800" b="1" dirty="0" err="1">
                <a:solidFill>
                  <a:srgbClr val="7030A0"/>
                </a:solidFill>
              </a:rPr>
              <a:t>waarbij</a:t>
            </a:r>
            <a:r>
              <a:rPr lang="en-US" sz="2800" b="1" dirty="0">
                <a:solidFill>
                  <a:srgbClr val="7030A0"/>
                </a:solidFill>
              </a:rPr>
              <a:t> de</a:t>
            </a: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deelnemers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aan</a:t>
            </a:r>
            <a:r>
              <a:rPr lang="en-US" sz="2800" b="1" dirty="0">
                <a:solidFill>
                  <a:srgbClr val="7030A0"/>
                </a:solidFill>
              </a:rPr>
              <a:t> de slag </a:t>
            </a:r>
            <a:r>
              <a:rPr lang="en-US" sz="2800" b="1" dirty="0" err="1">
                <a:solidFill>
                  <a:srgbClr val="7030A0"/>
                </a:solidFill>
              </a:rPr>
              <a:t>gaan</a:t>
            </a:r>
            <a:r>
              <a:rPr lang="en-US" sz="2800" b="1" dirty="0">
                <a:solidFill>
                  <a:srgbClr val="7030A0"/>
                </a:solidFill>
              </a:rPr>
              <a:t> en </a:t>
            </a:r>
            <a:r>
              <a:rPr lang="en-US" sz="2800" b="1" dirty="0" err="1">
                <a:solidFill>
                  <a:srgbClr val="7030A0"/>
                </a:solidFill>
              </a:rPr>
              <a:t>vooral</a:t>
            </a:r>
            <a:r>
              <a:rPr lang="en-US" sz="2800" b="1" dirty="0">
                <a:solidFill>
                  <a:srgbClr val="7030A0"/>
                </a:solidFill>
              </a:rPr>
              <a:t> de </a:t>
            </a:r>
            <a:r>
              <a:rPr lang="en-US" sz="2800" b="1" dirty="0" err="1">
                <a:solidFill>
                  <a:srgbClr val="7030A0"/>
                </a:solidFill>
              </a:rPr>
              <a:t>deelnemers</a:t>
            </a:r>
            <a:endParaRPr lang="en-US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aan</a:t>
            </a:r>
            <a:r>
              <a:rPr lang="en-US" sz="2800" b="1" dirty="0">
                <a:solidFill>
                  <a:srgbClr val="7030A0"/>
                </a:solidFill>
              </a:rPr>
              <a:t> het word </a:t>
            </a:r>
            <a:r>
              <a:rPr lang="en-US" sz="2800" b="1" dirty="0" err="1">
                <a:solidFill>
                  <a:srgbClr val="7030A0"/>
                </a:solidFill>
              </a:rPr>
              <a:t>zijn</a:t>
            </a:r>
            <a:r>
              <a:rPr lang="en-US" sz="2800" b="1" dirty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Dit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bereik</a:t>
            </a:r>
            <a:r>
              <a:rPr lang="en-US" sz="2800" b="1" dirty="0">
                <a:solidFill>
                  <a:srgbClr val="7030A0"/>
                </a:solidFill>
              </a:rPr>
              <a:t> je </a:t>
            </a:r>
            <a:r>
              <a:rPr lang="en-US" sz="2800" b="1" dirty="0" err="1">
                <a:solidFill>
                  <a:srgbClr val="7030A0"/>
                </a:solidFill>
              </a:rPr>
              <a:t>sneller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wanneer</a:t>
            </a:r>
            <a:r>
              <a:rPr lang="en-US" sz="2800" b="1" dirty="0">
                <a:solidFill>
                  <a:srgbClr val="7030A0"/>
                </a:solidFill>
              </a:rPr>
              <a:t> je </a:t>
            </a:r>
            <a:r>
              <a:rPr lang="en-US" sz="2800" b="1" dirty="0" err="1">
                <a:solidFill>
                  <a:srgbClr val="7030A0"/>
                </a:solidFill>
              </a:rPr>
              <a:t>zonder</a:t>
            </a:r>
            <a:r>
              <a:rPr lang="en-US" sz="2800" b="1" dirty="0">
                <a:solidFill>
                  <a:srgbClr val="7030A0"/>
                </a:solidFill>
              </a:rPr>
              <a:t> Power Point</a:t>
            </a:r>
          </a:p>
          <a:p>
            <a:pPr>
              <a:buNone/>
            </a:pPr>
            <a:r>
              <a:rPr lang="en-US" sz="2800" b="1" dirty="0" err="1">
                <a:solidFill>
                  <a:srgbClr val="7030A0"/>
                </a:solidFill>
              </a:rPr>
              <a:t>werkt</a:t>
            </a:r>
            <a:r>
              <a:rPr lang="en-US" sz="2800" b="1" dirty="0">
                <a:solidFill>
                  <a:srgbClr val="7030A0"/>
                </a:solidFill>
              </a:rPr>
              <a:t>.</a:t>
            </a: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Opzet</a:t>
            </a:r>
            <a:r>
              <a:rPr lang="en-US" sz="3600" b="1" dirty="0">
                <a:solidFill>
                  <a:srgbClr val="7030A0"/>
                </a:solidFill>
              </a:rPr>
              <a:t> Workshop </a:t>
            </a:r>
            <a:r>
              <a:rPr lang="en-US" sz="3600" b="1" dirty="0" err="1">
                <a:solidFill>
                  <a:srgbClr val="7030A0"/>
                </a:solidFill>
              </a:rPr>
              <a:t>Emotie-eten</a:t>
            </a:r>
            <a:r>
              <a:rPr lang="en-US" sz="3600" b="1" dirty="0">
                <a:solidFill>
                  <a:srgbClr val="7030A0"/>
                </a:solidFill>
              </a:rPr>
              <a:t> de baas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rgbClr val="7030A0"/>
                </a:solidFill>
              </a:rPr>
              <a:t>Koffie</a:t>
            </a:r>
            <a:r>
              <a:rPr lang="en-US" sz="3600" b="1" dirty="0">
                <a:solidFill>
                  <a:srgbClr val="7030A0"/>
                </a:solidFill>
              </a:rPr>
              <a:t>-thee-</a:t>
            </a:r>
            <a:r>
              <a:rPr lang="en-US" sz="3600" b="1" dirty="0" err="1">
                <a:solidFill>
                  <a:srgbClr val="7030A0"/>
                </a:solidFill>
              </a:rPr>
              <a:t>betaling</a:t>
            </a:r>
            <a:r>
              <a:rPr lang="en-US" sz="3600" b="1" dirty="0">
                <a:solidFill>
                  <a:srgbClr val="7030A0"/>
                </a:solidFill>
              </a:rPr>
              <a:t>-</a:t>
            </a:r>
            <a:r>
              <a:rPr lang="en-US" sz="3600" b="1" dirty="0" err="1">
                <a:solidFill>
                  <a:srgbClr val="7030A0"/>
                </a:solidFill>
              </a:rPr>
              <a:t>emaildres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noteren</a:t>
            </a: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rgbClr val="7030A0"/>
                </a:solidFill>
              </a:rPr>
              <a:t>Naamstickers</a:t>
            </a:r>
            <a:r>
              <a:rPr lang="en-US" sz="3600" b="1" dirty="0">
                <a:solidFill>
                  <a:srgbClr val="7030A0"/>
                </a:solidFill>
              </a:rPr>
              <a:t> en/of </a:t>
            </a:r>
            <a:r>
              <a:rPr lang="en-US" sz="3600" b="1" dirty="0" err="1">
                <a:solidFill>
                  <a:srgbClr val="7030A0"/>
                </a:solidFill>
              </a:rPr>
              <a:t>naambordjes</a:t>
            </a: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rgbClr val="7030A0"/>
                </a:solidFill>
              </a:rPr>
              <a:t>Afspraken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groepsproces</a:t>
            </a:r>
            <a:r>
              <a:rPr lang="en-US" sz="3600" b="1" dirty="0">
                <a:solidFill>
                  <a:srgbClr val="7030A0"/>
                </a:solidFill>
              </a:rPr>
              <a:t>:</a:t>
            </a:r>
          </a:p>
          <a:p>
            <a:pPr marL="742950" indent="-742950">
              <a:buNone/>
            </a:pPr>
            <a:r>
              <a:rPr lang="en-US" sz="3600" b="1" dirty="0">
                <a:solidFill>
                  <a:srgbClr val="7030A0"/>
                </a:solidFill>
              </a:rPr>
              <a:t>	-</a:t>
            </a:r>
            <a:r>
              <a:rPr lang="en-US" sz="3600" b="1" dirty="0" err="1">
                <a:solidFill>
                  <a:srgbClr val="7030A0"/>
                </a:solidFill>
              </a:rPr>
              <a:t>organiatorisch</a:t>
            </a:r>
            <a:r>
              <a:rPr lang="en-US" sz="3600" b="1" dirty="0">
                <a:solidFill>
                  <a:srgbClr val="7030A0"/>
                </a:solidFill>
              </a:rPr>
              <a:t>: </a:t>
            </a:r>
            <a:r>
              <a:rPr lang="en-US" sz="3600" b="1" dirty="0" err="1">
                <a:solidFill>
                  <a:srgbClr val="7030A0"/>
                </a:solidFill>
              </a:rPr>
              <a:t>mobiel</a:t>
            </a:r>
            <a:r>
              <a:rPr lang="en-US" sz="3600" b="1" dirty="0">
                <a:solidFill>
                  <a:srgbClr val="7030A0"/>
                </a:solidFill>
              </a:rPr>
              <a:t>, toilet, </a:t>
            </a:r>
            <a:r>
              <a:rPr lang="en-US" sz="3600" b="1" dirty="0" err="1">
                <a:solidFill>
                  <a:srgbClr val="7030A0"/>
                </a:solidFill>
              </a:rPr>
              <a:t>koffie</a:t>
            </a: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r>
              <a:rPr lang="en-US" sz="3600" b="1" dirty="0">
                <a:solidFill>
                  <a:srgbClr val="7030A0"/>
                </a:solidFill>
              </a:rPr>
              <a:t>	-</a:t>
            </a:r>
            <a:r>
              <a:rPr lang="en-US" sz="3600" b="1" dirty="0" err="1">
                <a:solidFill>
                  <a:srgbClr val="7030A0"/>
                </a:solidFill>
              </a:rPr>
              <a:t>interactief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proces</a:t>
            </a: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r>
              <a:rPr lang="en-US" sz="3600" b="1" dirty="0">
                <a:solidFill>
                  <a:srgbClr val="7030A0"/>
                </a:solidFill>
              </a:rPr>
              <a:t>	-</a:t>
            </a:r>
            <a:r>
              <a:rPr lang="en-US" sz="3600" b="1" dirty="0" err="1">
                <a:solidFill>
                  <a:srgbClr val="7030A0"/>
                </a:solidFill>
              </a:rPr>
              <a:t>vertrouwelijkheid</a:t>
            </a: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r>
              <a:rPr lang="en-US" sz="3600" b="1" dirty="0">
                <a:solidFill>
                  <a:srgbClr val="7030A0"/>
                </a:solidFill>
              </a:rPr>
              <a:t>	-</a:t>
            </a:r>
            <a:r>
              <a:rPr lang="en-US" sz="3600" b="1" dirty="0" err="1">
                <a:solidFill>
                  <a:srgbClr val="7030A0"/>
                </a:solidFill>
              </a:rPr>
              <a:t>delen</a:t>
            </a:r>
            <a:r>
              <a:rPr lang="en-US" sz="3600" b="1" dirty="0">
                <a:solidFill>
                  <a:srgbClr val="7030A0"/>
                </a:solidFill>
              </a:rPr>
              <a:t> mag, </a:t>
            </a:r>
            <a:r>
              <a:rPr lang="en-US" sz="3600" b="1" dirty="0" err="1">
                <a:solidFill>
                  <a:srgbClr val="7030A0"/>
                </a:solidFill>
              </a:rPr>
              <a:t>hoeft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niet</a:t>
            </a: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AutoNum type="arabicPeriod" startAt="4"/>
            </a:pPr>
            <a:r>
              <a:rPr lang="en-US" sz="3600" b="1" dirty="0" err="1">
                <a:solidFill>
                  <a:srgbClr val="7030A0"/>
                </a:solidFill>
              </a:rPr>
              <a:t>Voorstellen</a:t>
            </a:r>
            <a:r>
              <a:rPr lang="en-US" sz="3600" b="1" dirty="0">
                <a:solidFill>
                  <a:srgbClr val="7030A0"/>
                </a:solidFill>
              </a:rPr>
              <a:t> van </a:t>
            </a:r>
            <a:r>
              <a:rPr lang="en-US" sz="3600" b="1" dirty="0" err="1">
                <a:solidFill>
                  <a:srgbClr val="7030A0"/>
                </a:solidFill>
              </a:rPr>
              <a:t>jezelf</a:t>
            </a:r>
            <a:r>
              <a:rPr lang="en-US" sz="3600" b="1" dirty="0">
                <a:solidFill>
                  <a:srgbClr val="7030A0"/>
                </a:solidFill>
              </a:rPr>
              <a:t>. </a:t>
            </a:r>
          </a:p>
          <a:p>
            <a:pPr marL="742950" indent="-742950">
              <a:buAutoNum type="arabicPeriod" startAt="4"/>
            </a:pPr>
            <a:r>
              <a:rPr lang="en-US" sz="3600" b="1" dirty="0" err="1">
                <a:solidFill>
                  <a:srgbClr val="7030A0"/>
                </a:solidFill>
              </a:rPr>
              <a:t>Reden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waarom</a:t>
            </a:r>
            <a:r>
              <a:rPr lang="en-US" sz="3600" b="1" dirty="0">
                <a:solidFill>
                  <a:srgbClr val="7030A0"/>
                </a:solidFill>
              </a:rPr>
              <a:t> je workshop </a:t>
            </a:r>
            <a:r>
              <a:rPr lang="en-US" sz="3600" b="1" dirty="0" err="1">
                <a:solidFill>
                  <a:srgbClr val="7030A0"/>
                </a:solidFill>
              </a:rPr>
              <a:t>verzorgt</a:t>
            </a:r>
            <a:r>
              <a:rPr lang="en-US" sz="3600" b="1" dirty="0">
                <a:solidFill>
                  <a:srgbClr val="7030A0"/>
                </a:solidFill>
              </a:rPr>
              <a:t>.</a:t>
            </a: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888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Opzet</a:t>
            </a:r>
            <a:r>
              <a:rPr lang="en-US" sz="3600" b="1" dirty="0">
                <a:solidFill>
                  <a:srgbClr val="7030A0"/>
                </a:solidFill>
              </a:rPr>
              <a:t> Workshop </a:t>
            </a:r>
            <a:r>
              <a:rPr lang="en-US" sz="3600" b="1" dirty="0" err="1">
                <a:solidFill>
                  <a:srgbClr val="7030A0"/>
                </a:solidFill>
              </a:rPr>
              <a:t>Emotie-eten</a:t>
            </a:r>
            <a:r>
              <a:rPr lang="en-US" sz="3600" b="1" dirty="0">
                <a:solidFill>
                  <a:srgbClr val="7030A0"/>
                </a:solidFill>
              </a:rPr>
              <a:t> de baas</a:t>
            </a: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5.	</a:t>
            </a:r>
            <a:r>
              <a:rPr lang="en-US" sz="3600" b="1" dirty="0" err="1">
                <a:solidFill>
                  <a:srgbClr val="7030A0"/>
                </a:solidFill>
              </a:rPr>
              <a:t>Voorstelronde</a:t>
            </a:r>
            <a:r>
              <a:rPr lang="en-US" sz="3600" b="1" dirty="0">
                <a:solidFill>
                  <a:srgbClr val="7030A0"/>
                </a:solidFill>
              </a:rPr>
              <a:t>, heel </a:t>
            </a:r>
            <a:r>
              <a:rPr lang="en-US" sz="3600" b="1" dirty="0" err="1">
                <a:solidFill>
                  <a:srgbClr val="7030A0"/>
                </a:solidFill>
              </a:rPr>
              <a:t>kort</a:t>
            </a:r>
            <a:endParaRPr lang="en-US" sz="36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7030A0"/>
                </a:solidFill>
              </a:rPr>
              <a:t>6.	</a:t>
            </a:r>
            <a:r>
              <a:rPr lang="en-US" sz="3600" b="1" dirty="0" err="1">
                <a:solidFill>
                  <a:srgbClr val="7030A0"/>
                </a:solidFill>
              </a:rPr>
              <a:t>Aan</a:t>
            </a:r>
            <a:r>
              <a:rPr lang="en-US" sz="3600" b="1" dirty="0">
                <a:solidFill>
                  <a:srgbClr val="7030A0"/>
                </a:solidFill>
              </a:rPr>
              <a:t> de slag: </a:t>
            </a:r>
            <a:r>
              <a:rPr lang="en-US" sz="3600" b="1" dirty="0" err="1">
                <a:solidFill>
                  <a:srgbClr val="7030A0"/>
                </a:solidFill>
              </a:rPr>
              <a:t>jullie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hebben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allemaal</a:t>
            </a:r>
            <a:r>
              <a:rPr lang="en-US" sz="3600" b="1" dirty="0">
                <a:solidFill>
                  <a:srgbClr val="7030A0"/>
                </a:solidFill>
              </a:rPr>
              <a:t> 	</a:t>
            </a:r>
            <a:r>
              <a:rPr lang="en-US" sz="3600" b="1" dirty="0" err="1">
                <a:solidFill>
                  <a:srgbClr val="7030A0"/>
                </a:solidFill>
              </a:rPr>
              <a:t>ervaring</a:t>
            </a:r>
            <a:r>
              <a:rPr lang="en-US" sz="3600" b="1" dirty="0">
                <a:solidFill>
                  <a:srgbClr val="7030A0"/>
                </a:solidFill>
              </a:rPr>
              <a:t> met </a:t>
            </a:r>
            <a:r>
              <a:rPr lang="en-US" sz="3600" b="1" dirty="0" err="1">
                <a:solidFill>
                  <a:srgbClr val="7030A0"/>
                </a:solidFill>
              </a:rPr>
              <a:t>emotie-eten</a:t>
            </a:r>
            <a:r>
              <a:rPr lang="en-US" sz="3600" b="1" dirty="0">
                <a:solidFill>
                  <a:srgbClr val="7030A0"/>
                </a:solidFill>
              </a:rPr>
              <a:t>.. Je bent 	</a:t>
            </a:r>
            <a:r>
              <a:rPr lang="en-US" sz="3600" b="1" dirty="0" err="1">
                <a:solidFill>
                  <a:srgbClr val="7030A0"/>
                </a:solidFill>
              </a:rPr>
              <a:t>dus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niet</a:t>
            </a:r>
            <a:r>
              <a:rPr lang="en-US" sz="3600" b="1" dirty="0">
                <a:solidFill>
                  <a:srgbClr val="7030A0"/>
                </a:solidFill>
              </a:rPr>
              <a:t> de </a:t>
            </a:r>
            <a:r>
              <a:rPr lang="en-US" sz="3600" b="1" dirty="0" err="1">
                <a:solidFill>
                  <a:srgbClr val="7030A0"/>
                </a:solidFill>
              </a:rPr>
              <a:t>enige</a:t>
            </a: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742950" indent="-742950"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Stap</a:t>
            </a:r>
            <a:r>
              <a:rPr lang="en-US" sz="3600" b="1" dirty="0">
                <a:solidFill>
                  <a:srgbClr val="7030A0"/>
                </a:solidFill>
              </a:rPr>
              <a:t> 1: </a:t>
            </a:r>
          </a:p>
          <a:p>
            <a:pPr marL="742950" indent="-742950"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Schrijf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kort</a:t>
            </a:r>
            <a:r>
              <a:rPr lang="en-US" sz="3600" b="1" dirty="0">
                <a:solidFill>
                  <a:srgbClr val="7030A0"/>
                </a:solidFill>
              </a:rPr>
              <a:t> 3 </a:t>
            </a:r>
            <a:r>
              <a:rPr lang="en-US" sz="3600" b="1" dirty="0" err="1">
                <a:solidFill>
                  <a:srgbClr val="7030A0"/>
                </a:solidFill>
              </a:rPr>
              <a:t>situaties</a:t>
            </a:r>
            <a:r>
              <a:rPr lang="en-US" sz="3600" b="1" dirty="0">
                <a:solidFill>
                  <a:srgbClr val="7030A0"/>
                </a:solidFill>
              </a:rPr>
              <a:t> op </a:t>
            </a:r>
            <a:r>
              <a:rPr lang="en-US" sz="3600" b="1" dirty="0" err="1">
                <a:solidFill>
                  <a:srgbClr val="7030A0"/>
                </a:solidFill>
              </a:rPr>
              <a:t>waarin</a:t>
            </a:r>
            <a:r>
              <a:rPr lang="en-US" sz="3600" b="1" dirty="0">
                <a:solidFill>
                  <a:srgbClr val="7030A0"/>
                </a:solidFill>
              </a:rPr>
              <a:t> je de</a:t>
            </a:r>
          </a:p>
          <a:p>
            <a:pPr marL="742950" indent="-742950"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neiging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hebt</a:t>
            </a:r>
            <a:r>
              <a:rPr lang="en-US" sz="3600" b="1" dirty="0">
                <a:solidFill>
                  <a:srgbClr val="7030A0"/>
                </a:solidFill>
              </a:rPr>
              <a:t> tot </a:t>
            </a:r>
            <a:r>
              <a:rPr lang="en-US" sz="3600" b="1" dirty="0" err="1">
                <a:solidFill>
                  <a:srgbClr val="7030A0"/>
                </a:solidFill>
              </a:rPr>
              <a:t>snoepen</a:t>
            </a:r>
            <a:r>
              <a:rPr lang="en-US" sz="3600" b="1" dirty="0">
                <a:solidFill>
                  <a:srgbClr val="7030A0"/>
                </a:solidFill>
              </a:rPr>
              <a:t> en </a:t>
            </a:r>
            <a:r>
              <a:rPr lang="en-US" sz="3600" b="1" dirty="0" err="1">
                <a:solidFill>
                  <a:srgbClr val="7030A0"/>
                </a:solidFill>
              </a:rPr>
              <a:t>snaaien</a:t>
            </a:r>
            <a:endParaRPr lang="en-US" sz="3600" b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r>
              <a:rPr lang="en-US" sz="3600" b="1" dirty="0">
                <a:solidFill>
                  <a:srgbClr val="7030A0"/>
                </a:solidFill>
              </a:rPr>
              <a:t>	</a:t>
            </a:r>
            <a:r>
              <a:rPr lang="en-US" sz="3600" b="1" i="1" dirty="0" err="1">
                <a:solidFill>
                  <a:srgbClr val="7030A0"/>
                </a:solidFill>
              </a:rPr>
              <a:t>Noem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zelf</a:t>
            </a:r>
            <a:r>
              <a:rPr lang="en-US" sz="3600" b="1" i="1" dirty="0">
                <a:solidFill>
                  <a:srgbClr val="7030A0"/>
                </a:solidFill>
              </a:rPr>
              <a:t> 1 of 2 </a:t>
            </a:r>
            <a:r>
              <a:rPr lang="en-US" sz="3600" b="1" i="1" dirty="0" err="1">
                <a:solidFill>
                  <a:srgbClr val="7030A0"/>
                </a:solidFill>
              </a:rPr>
              <a:t>voorbeelden</a:t>
            </a:r>
            <a:endParaRPr lang="en-US" sz="3600" b="1" i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r>
              <a:rPr lang="en-US" sz="3600" b="1" i="1" dirty="0">
                <a:solidFill>
                  <a:srgbClr val="7030A0"/>
                </a:solidFill>
              </a:rPr>
              <a:t>	Ws </a:t>
            </a:r>
            <a:r>
              <a:rPr lang="en-US" sz="3600" b="1" i="1" dirty="0" err="1">
                <a:solidFill>
                  <a:srgbClr val="7030A0"/>
                </a:solidFill>
              </a:rPr>
              <a:t>krijg</a:t>
            </a:r>
            <a:r>
              <a:rPr lang="en-US" sz="3600" b="1" i="1" dirty="0">
                <a:solidFill>
                  <a:srgbClr val="7030A0"/>
                </a:solidFill>
              </a:rPr>
              <a:t> je </a:t>
            </a:r>
            <a:r>
              <a:rPr lang="en-US" sz="3600" b="1" i="1" dirty="0" err="1">
                <a:solidFill>
                  <a:srgbClr val="7030A0"/>
                </a:solidFill>
              </a:rPr>
              <a:t>vragen</a:t>
            </a:r>
            <a:r>
              <a:rPr lang="en-US" sz="3600" b="1" i="1" dirty="0">
                <a:solidFill>
                  <a:srgbClr val="7030A0"/>
                </a:solidFill>
              </a:rPr>
              <a:t> over </a:t>
            </a:r>
            <a:r>
              <a:rPr lang="en-US" sz="3600" b="1" i="1" dirty="0" err="1">
                <a:solidFill>
                  <a:srgbClr val="7030A0"/>
                </a:solidFill>
              </a:rPr>
              <a:t>verleidingseten</a:t>
            </a:r>
            <a:r>
              <a:rPr lang="en-US" sz="3600" b="1" i="1" dirty="0">
                <a:solidFill>
                  <a:srgbClr val="7030A0"/>
                </a:solidFill>
              </a:rPr>
              <a:t> =&gt; </a:t>
            </a:r>
            <a:r>
              <a:rPr lang="en-US" sz="3600" b="1" i="1" dirty="0" err="1">
                <a:solidFill>
                  <a:srgbClr val="7030A0"/>
                </a:solidFill>
              </a:rPr>
              <a:t>kort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uitleg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geven</a:t>
            </a:r>
            <a:endParaRPr lang="en-US" sz="3600" b="1" i="1" dirty="0">
              <a:solidFill>
                <a:srgbClr val="7030A0"/>
              </a:solidFill>
            </a:endParaRPr>
          </a:p>
          <a:p>
            <a:pPr marL="742950" indent="-742950">
              <a:buNone/>
            </a:pPr>
            <a:r>
              <a:rPr lang="en-US" sz="3600" b="1" i="1" dirty="0">
                <a:solidFill>
                  <a:srgbClr val="7030A0"/>
                </a:solidFill>
              </a:rPr>
              <a:t>	=&gt; </a:t>
            </a:r>
            <a:r>
              <a:rPr lang="en-US" sz="3600" b="1" i="1" dirty="0" err="1">
                <a:solidFill>
                  <a:srgbClr val="7030A0"/>
                </a:solidFill>
              </a:rPr>
              <a:t>gaat</a:t>
            </a:r>
            <a:r>
              <a:rPr lang="en-US" sz="3600" b="1" i="1" dirty="0">
                <a:solidFill>
                  <a:srgbClr val="7030A0"/>
                </a:solidFill>
              </a:rPr>
              <a:t> nu </a:t>
            </a:r>
            <a:r>
              <a:rPr lang="en-US" sz="3600" b="1" i="1" dirty="0" err="1">
                <a:solidFill>
                  <a:srgbClr val="7030A0"/>
                </a:solidFill>
              </a:rPr>
              <a:t>mn</a:t>
            </a:r>
            <a:r>
              <a:rPr lang="en-US" sz="3600" b="1" i="1" dirty="0">
                <a:solidFill>
                  <a:srgbClr val="7030A0"/>
                </a:solidFill>
              </a:rPr>
              <a:t>. over </a:t>
            </a:r>
            <a:r>
              <a:rPr lang="en-US" sz="3600" b="1" i="1" dirty="0" err="1">
                <a:solidFill>
                  <a:srgbClr val="7030A0"/>
                </a:solidFill>
              </a:rPr>
              <a:t>emotie</a:t>
            </a:r>
            <a:r>
              <a:rPr lang="en-US" sz="3600" b="1" i="1" dirty="0">
                <a:solidFill>
                  <a:srgbClr val="7030A0"/>
                </a:solidFill>
              </a:rPr>
              <a:t>-eten</a:t>
            </a: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b="1" dirty="0">
                <a:solidFill>
                  <a:srgbClr val="7030A0"/>
                </a:solidFill>
              </a:rPr>
              <a:t>‘</a:t>
            </a:r>
            <a:r>
              <a:rPr lang="en-US" sz="3000" b="1" dirty="0" err="1">
                <a:solidFill>
                  <a:srgbClr val="7030A0"/>
                </a:solidFill>
              </a:rPr>
              <a:t>Roept</a:t>
            </a:r>
            <a:r>
              <a:rPr lang="en-US" sz="3000" b="1" dirty="0">
                <a:solidFill>
                  <a:srgbClr val="7030A0"/>
                </a:solidFill>
              </a:rPr>
              <a:t> u </a:t>
            </a:r>
            <a:r>
              <a:rPr lang="en-US" sz="3000" b="1" dirty="0" err="1">
                <a:solidFill>
                  <a:srgbClr val="7030A0"/>
                </a:solidFill>
              </a:rPr>
              <a:t>maar</a:t>
            </a:r>
            <a:r>
              <a:rPr lang="en-US" sz="3000" b="1" dirty="0">
                <a:solidFill>
                  <a:srgbClr val="7030A0"/>
                </a:solidFill>
              </a:rPr>
              <a:t>: </a:t>
            </a:r>
            <a:r>
              <a:rPr lang="en-US" sz="3000" b="1" dirty="0" err="1">
                <a:solidFill>
                  <a:srgbClr val="7030A0"/>
                </a:solidFill>
              </a:rPr>
              <a:t>welke</a:t>
            </a:r>
            <a:r>
              <a:rPr lang="en-US" sz="3000" b="1" dirty="0">
                <a:solidFill>
                  <a:srgbClr val="7030A0"/>
                </a:solidFill>
              </a:rPr>
              <a:t> </a:t>
            </a:r>
            <a:r>
              <a:rPr lang="en-US" sz="3000" b="1" dirty="0" err="1">
                <a:solidFill>
                  <a:srgbClr val="7030A0"/>
                </a:solidFill>
              </a:rPr>
              <a:t>situaties</a:t>
            </a:r>
            <a:r>
              <a:rPr lang="en-US" sz="3000" b="1" dirty="0">
                <a:solidFill>
                  <a:srgbClr val="7030A0"/>
                </a:solidFill>
              </a:rPr>
              <a:t>?’</a:t>
            </a:r>
          </a:p>
          <a:p>
            <a:pPr>
              <a:buNone/>
            </a:pPr>
            <a:r>
              <a:rPr lang="en-US" sz="3000" b="1" i="1" dirty="0">
                <a:solidFill>
                  <a:srgbClr val="7030A0"/>
                </a:solidFill>
              </a:rPr>
              <a:t>=&gt; </a:t>
            </a:r>
            <a:r>
              <a:rPr lang="en-US" sz="3000" b="1" i="1" dirty="0" err="1">
                <a:solidFill>
                  <a:srgbClr val="7030A0"/>
                </a:solidFill>
              </a:rPr>
              <a:t>Jij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noteert</a:t>
            </a:r>
            <a:r>
              <a:rPr lang="en-US" sz="3000" b="1" i="1" dirty="0">
                <a:solidFill>
                  <a:srgbClr val="7030A0"/>
                </a:solidFill>
              </a:rPr>
              <a:t> op </a:t>
            </a:r>
            <a:r>
              <a:rPr lang="en-US" sz="3000" b="1" i="1" dirty="0" err="1">
                <a:solidFill>
                  <a:srgbClr val="7030A0"/>
                </a:solidFill>
              </a:rPr>
              <a:t>flipover</a:t>
            </a:r>
            <a:r>
              <a:rPr lang="en-US" sz="3000" b="1" i="1" dirty="0">
                <a:solidFill>
                  <a:srgbClr val="7030A0"/>
                </a:solidFill>
              </a:rPr>
              <a:t>- </a:t>
            </a:r>
            <a:r>
              <a:rPr lang="en-US" sz="3000" b="1" i="1" dirty="0" err="1">
                <a:solidFill>
                  <a:srgbClr val="7030A0"/>
                </a:solidFill>
              </a:rPr>
              <a:t>onder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elkaar</a:t>
            </a:r>
            <a:r>
              <a:rPr lang="en-US" sz="3000" b="1" i="1" dirty="0">
                <a:solidFill>
                  <a:srgbClr val="7030A0"/>
                </a:solidFill>
              </a:rPr>
              <a:t> in </a:t>
            </a:r>
            <a:r>
              <a:rPr lang="en-US" sz="3000" b="1" i="1" dirty="0" err="1">
                <a:solidFill>
                  <a:srgbClr val="7030A0"/>
                </a:solidFill>
              </a:rPr>
              <a:t>rij</a:t>
            </a:r>
            <a:endParaRPr lang="en-US" sz="3000" b="1" i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000" b="1" i="1" dirty="0">
                <a:solidFill>
                  <a:srgbClr val="7030A0"/>
                </a:solidFill>
              </a:rPr>
              <a:t>	Om de </a:t>
            </a:r>
            <a:r>
              <a:rPr lang="en-US" sz="3000" b="1" i="1" dirty="0" err="1">
                <a:solidFill>
                  <a:srgbClr val="7030A0"/>
                </a:solidFill>
              </a:rPr>
              <a:t>beurt</a:t>
            </a:r>
            <a:r>
              <a:rPr lang="en-US" sz="3000" b="1" i="1" dirty="0">
                <a:solidFill>
                  <a:srgbClr val="7030A0"/>
                </a:solidFill>
              </a:rPr>
              <a:t> 1 </a:t>
            </a:r>
            <a:r>
              <a:rPr lang="en-US" sz="3000" b="1" i="1" dirty="0" err="1">
                <a:solidFill>
                  <a:srgbClr val="7030A0"/>
                </a:solidFill>
              </a:rPr>
              <a:t>persoon</a:t>
            </a:r>
            <a:r>
              <a:rPr lang="en-US" sz="3000" b="1" i="1" dirty="0">
                <a:solidFill>
                  <a:srgbClr val="7030A0"/>
                </a:solidFill>
              </a:rPr>
              <a:t> 1 </a:t>
            </a:r>
            <a:r>
              <a:rPr lang="en-US" sz="3000" b="1" i="1" dirty="0" err="1">
                <a:solidFill>
                  <a:srgbClr val="7030A0"/>
                </a:solidFill>
              </a:rPr>
              <a:t>situatie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kort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laten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melden</a:t>
            </a:r>
            <a:r>
              <a:rPr lang="en-US" sz="3000" b="1" i="1" dirty="0">
                <a:solidFill>
                  <a:srgbClr val="7030A0"/>
                </a:solidFill>
              </a:rPr>
              <a:t>. </a:t>
            </a:r>
          </a:p>
          <a:p>
            <a:pPr>
              <a:buFont typeface="Symbol"/>
              <a:buChar char="Þ"/>
            </a:pPr>
            <a:r>
              <a:rPr lang="en-US" sz="3000" b="1" i="1" dirty="0" err="1">
                <a:solidFill>
                  <a:srgbClr val="7030A0"/>
                </a:solidFill>
              </a:rPr>
              <a:t>Ingrijpen</a:t>
            </a:r>
            <a:r>
              <a:rPr lang="en-US" sz="3000" b="1" i="1" dirty="0">
                <a:solidFill>
                  <a:srgbClr val="7030A0"/>
                </a:solidFill>
              </a:rPr>
              <a:t> en </a:t>
            </a:r>
            <a:r>
              <a:rPr lang="en-US" sz="3000" b="1" i="1" dirty="0" err="1">
                <a:solidFill>
                  <a:srgbClr val="7030A0"/>
                </a:solidFill>
              </a:rPr>
              <a:t>samenvatten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bij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lange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verhalen</a:t>
            </a:r>
            <a:r>
              <a:rPr lang="en-US" sz="3000" b="1" i="1" dirty="0">
                <a:solidFill>
                  <a:srgbClr val="7030A0"/>
                </a:solidFill>
              </a:rPr>
              <a:t>. </a:t>
            </a:r>
          </a:p>
          <a:p>
            <a:pPr>
              <a:buFont typeface="Symbol"/>
              <a:buChar char="Þ"/>
            </a:pPr>
            <a:r>
              <a:rPr lang="en-US" sz="3000" b="1" i="1" dirty="0" err="1">
                <a:solidFill>
                  <a:srgbClr val="7030A0"/>
                </a:solidFill>
              </a:rPr>
              <a:t>Emoties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benoemen</a:t>
            </a:r>
            <a:r>
              <a:rPr lang="en-US" sz="3000" b="1" i="1" dirty="0">
                <a:solidFill>
                  <a:srgbClr val="7030A0"/>
                </a:solidFill>
              </a:rPr>
              <a:t>: </a:t>
            </a:r>
            <a:r>
              <a:rPr lang="en-US" sz="3000" b="1" i="1" dirty="0" err="1">
                <a:solidFill>
                  <a:srgbClr val="7030A0"/>
                </a:solidFill>
              </a:rPr>
              <a:t>bijv</a:t>
            </a:r>
            <a:r>
              <a:rPr lang="en-US" sz="3000" b="1" i="1" dirty="0">
                <a:solidFill>
                  <a:srgbClr val="7030A0"/>
                </a:solidFill>
              </a:rPr>
              <a:t>. ‘</a:t>
            </a:r>
            <a:r>
              <a:rPr lang="en-US" sz="3000" b="1" i="1" dirty="0" err="1">
                <a:solidFill>
                  <a:srgbClr val="7030A0"/>
                </a:solidFill>
              </a:rPr>
              <a:t>ik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zie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dat</a:t>
            </a:r>
            <a:r>
              <a:rPr lang="en-US" sz="3000" b="1" i="1" dirty="0">
                <a:solidFill>
                  <a:srgbClr val="7030A0"/>
                </a:solidFill>
              </a:rPr>
              <a:t> het je nu </a:t>
            </a:r>
            <a:r>
              <a:rPr lang="en-US" sz="3000" b="1" i="1" dirty="0" err="1">
                <a:solidFill>
                  <a:srgbClr val="7030A0"/>
                </a:solidFill>
              </a:rPr>
              <a:t>ook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raakt</a:t>
            </a:r>
            <a:r>
              <a:rPr lang="en-US" sz="3000" b="1" i="1" dirty="0">
                <a:solidFill>
                  <a:srgbClr val="7030A0"/>
                </a:solidFill>
              </a:rPr>
              <a:t>’. Je </a:t>
            </a:r>
            <a:r>
              <a:rPr lang="en-US" sz="3000" b="1" i="1" dirty="0" err="1">
                <a:solidFill>
                  <a:srgbClr val="7030A0"/>
                </a:solidFill>
              </a:rPr>
              <a:t>hoeft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niet</a:t>
            </a:r>
            <a:r>
              <a:rPr lang="en-US" sz="3000" b="1" i="1" dirty="0">
                <a:solidFill>
                  <a:srgbClr val="7030A0"/>
                </a:solidFill>
              </a:rPr>
              <a:t> op de </a:t>
            </a:r>
            <a:r>
              <a:rPr lang="en-US" sz="3000" b="1" i="1" dirty="0" err="1">
                <a:solidFill>
                  <a:srgbClr val="7030A0"/>
                </a:solidFill>
              </a:rPr>
              <a:t>lastige</a:t>
            </a:r>
            <a:r>
              <a:rPr lang="en-US" sz="3000" b="1" i="1" dirty="0">
                <a:solidFill>
                  <a:srgbClr val="7030A0"/>
                </a:solidFill>
              </a:rPr>
              <a:t> of </a:t>
            </a:r>
            <a:r>
              <a:rPr lang="en-US" sz="3000" b="1" i="1" dirty="0" err="1">
                <a:solidFill>
                  <a:srgbClr val="7030A0"/>
                </a:solidFill>
              </a:rPr>
              <a:t>ingrijpende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situatie</a:t>
            </a:r>
            <a:r>
              <a:rPr lang="en-US" sz="3000" b="1" i="1" dirty="0">
                <a:solidFill>
                  <a:srgbClr val="7030A0"/>
                </a:solidFill>
              </a:rPr>
              <a:t> in </a:t>
            </a:r>
            <a:r>
              <a:rPr lang="en-US" sz="3000" b="1" i="1" dirty="0" err="1">
                <a:solidFill>
                  <a:srgbClr val="7030A0"/>
                </a:solidFill>
              </a:rPr>
              <a:t>te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gaan</a:t>
            </a:r>
            <a:r>
              <a:rPr lang="en-US" sz="3000" b="1" i="1" dirty="0">
                <a:solidFill>
                  <a:srgbClr val="7030A0"/>
                </a:solidFill>
              </a:rPr>
              <a:t>.</a:t>
            </a:r>
          </a:p>
          <a:p>
            <a:pPr>
              <a:buFont typeface="Symbol"/>
              <a:buChar char="Þ"/>
            </a:pPr>
            <a:r>
              <a:rPr lang="en-US" sz="3000" b="1" i="1" dirty="0">
                <a:solidFill>
                  <a:srgbClr val="7030A0"/>
                </a:solidFill>
              </a:rPr>
              <a:t>‘</a:t>
            </a:r>
            <a:r>
              <a:rPr lang="en-US" sz="3000" b="1" i="1" dirty="0" err="1">
                <a:solidFill>
                  <a:srgbClr val="7030A0"/>
                </a:solidFill>
              </a:rPr>
              <a:t>als</a:t>
            </a:r>
            <a:r>
              <a:rPr lang="en-US" sz="3000" b="1" i="1" dirty="0">
                <a:solidFill>
                  <a:srgbClr val="7030A0"/>
                </a:solidFill>
              </a:rPr>
              <a:t> je </a:t>
            </a:r>
            <a:r>
              <a:rPr lang="en-US" sz="3000" b="1" i="1" dirty="0" err="1">
                <a:solidFill>
                  <a:srgbClr val="7030A0"/>
                </a:solidFill>
              </a:rPr>
              <a:t>pubers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vervelend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zijn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om</a:t>
            </a:r>
            <a:r>
              <a:rPr lang="en-US" sz="3000" b="1" i="1" dirty="0">
                <a:solidFill>
                  <a:srgbClr val="7030A0"/>
                </a:solidFill>
              </a:rPr>
              <a:t> 21.30’</a:t>
            </a:r>
          </a:p>
          <a:p>
            <a:pPr>
              <a:buFont typeface="Symbol"/>
              <a:buChar char="Þ"/>
            </a:pPr>
            <a:r>
              <a:rPr lang="en-US" sz="3000" b="1" i="1" dirty="0" err="1">
                <a:solidFill>
                  <a:srgbClr val="7030A0"/>
                </a:solidFill>
              </a:rPr>
              <a:t>Schrijf</a:t>
            </a:r>
            <a:r>
              <a:rPr lang="en-US" sz="3000" b="1" i="1" dirty="0">
                <a:solidFill>
                  <a:srgbClr val="7030A0"/>
                </a:solidFill>
              </a:rPr>
              <a:t> </a:t>
            </a:r>
            <a:r>
              <a:rPr lang="en-US" sz="3000" b="1" i="1" dirty="0" err="1">
                <a:solidFill>
                  <a:srgbClr val="7030A0"/>
                </a:solidFill>
              </a:rPr>
              <a:t>zelf</a:t>
            </a:r>
            <a:r>
              <a:rPr lang="en-US" sz="3000" b="1" i="1" dirty="0">
                <a:solidFill>
                  <a:srgbClr val="7030A0"/>
                </a:solidFill>
              </a:rPr>
              <a:t> in 2-3 </a:t>
            </a:r>
            <a:r>
              <a:rPr lang="en-US" sz="3000" b="1" i="1" dirty="0" err="1">
                <a:solidFill>
                  <a:srgbClr val="7030A0"/>
                </a:solidFill>
              </a:rPr>
              <a:t>woorden</a:t>
            </a:r>
            <a:r>
              <a:rPr lang="en-US" sz="3000" b="1" i="1" dirty="0">
                <a:solidFill>
                  <a:srgbClr val="7030A0"/>
                </a:solidFill>
              </a:rPr>
              <a:t> de </a:t>
            </a:r>
            <a:r>
              <a:rPr lang="en-US" sz="3000" b="1" i="1" dirty="0" err="1">
                <a:solidFill>
                  <a:srgbClr val="7030A0"/>
                </a:solidFill>
              </a:rPr>
              <a:t>situatie</a:t>
            </a:r>
            <a:r>
              <a:rPr lang="en-US" sz="3000" b="1" i="1" dirty="0">
                <a:solidFill>
                  <a:srgbClr val="7030A0"/>
                </a:solidFill>
              </a:rPr>
              <a:t> op</a:t>
            </a: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Stap</a:t>
            </a:r>
            <a:r>
              <a:rPr lang="en-US" sz="3600" b="1" dirty="0">
                <a:solidFill>
                  <a:srgbClr val="7030A0"/>
                </a:solidFill>
              </a:rPr>
              <a:t> 2</a:t>
            </a: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Noteer</a:t>
            </a:r>
            <a:r>
              <a:rPr lang="en-US" sz="3600" b="1" dirty="0">
                <a:solidFill>
                  <a:srgbClr val="7030A0"/>
                </a:solidFill>
              </a:rPr>
              <a:t> per </a:t>
            </a:r>
            <a:r>
              <a:rPr lang="en-US" sz="3600" b="1" dirty="0" err="1">
                <a:solidFill>
                  <a:srgbClr val="7030A0"/>
                </a:solidFill>
              </a:rPr>
              <a:t>situatie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wat</a:t>
            </a:r>
            <a:r>
              <a:rPr lang="en-US" sz="3600" b="1" dirty="0">
                <a:solidFill>
                  <a:srgbClr val="7030A0"/>
                </a:solidFill>
              </a:rPr>
              <a:t> je </a:t>
            </a:r>
            <a:r>
              <a:rPr lang="en-US" sz="3600" b="1" dirty="0" err="1">
                <a:solidFill>
                  <a:srgbClr val="7030A0"/>
                </a:solidFill>
              </a:rPr>
              <a:t>gevoel</a:t>
            </a:r>
            <a:r>
              <a:rPr lang="en-US" sz="3600" b="1" dirty="0">
                <a:solidFill>
                  <a:srgbClr val="7030A0"/>
                </a:solidFill>
              </a:rPr>
              <a:t> is op </a:t>
            </a:r>
            <a:r>
              <a:rPr lang="en-US" sz="3600" b="1" dirty="0" err="1">
                <a:solidFill>
                  <a:srgbClr val="7030A0"/>
                </a:solidFill>
              </a:rPr>
              <a:t>dat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moment (</a:t>
            </a:r>
            <a:r>
              <a:rPr lang="en-US" sz="3600" b="1" dirty="0" err="1">
                <a:solidFill>
                  <a:srgbClr val="7030A0"/>
                </a:solidFill>
              </a:rPr>
              <a:t>voordat</a:t>
            </a:r>
            <a:r>
              <a:rPr lang="en-US" sz="3600" b="1" dirty="0">
                <a:solidFill>
                  <a:srgbClr val="7030A0"/>
                </a:solidFill>
              </a:rPr>
              <a:t> je </a:t>
            </a:r>
            <a:r>
              <a:rPr lang="en-US" sz="3600" b="1" dirty="0" err="1">
                <a:solidFill>
                  <a:srgbClr val="7030A0"/>
                </a:solidFill>
              </a:rPr>
              <a:t>gaat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snoepen</a:t>
            </a:r>
            <a:r>
              <a:rPr lang="en-US" sz="3600" b="1" dirty="0">
                <a:solidFill>
                  <a:srgbClr val="7030A0"/>
                </a:solidFill>
              </a:rPr>
              <a:t>-eten).</a:t>
            </a:r>
          </a:p>
          <a:p>
            <a:pPr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‘</a:t>
            </a:r>
            <a:r>
              <a:rPr lang="en-US" sz="3600" b="1" dirty="0" err="1">
                <a:solidFill>
                  <a:srgbClr val="7030A0"/>
                </a:solidFill>
              </a:rPr>
              <a:t>voel</a:t>
            </a:r>
            <a:r>
              <a:rPr lang="en-US" sz="3600" b="1" dirty="0">
                <a:solidFill>
                  <a:srgbClr val="7030A0"/>
                </a:solidFill>
              </a:rPr>
              <a:t> je </a:t>
            </a:r>
            <a:r>
              <a:rPr lang="en-US" sz="3600" b="1" dirty="0" err="1">
                <a:solidFill>
                  <a:srgbClr val="7030A0"/>
                </a:solidFill>
              </a:rPr>
              <a:t>je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moe</a:t>
            </a:r>
            <a:r>
              <a:rPr lang="en-US" sz="3600" b="1" dirty="0">
                <a:solidFill>
                  <a:srgbClr val="7030A0"/>
                </a:solidFill>
              </a:rPr>
              <a:t>, boos, </a:t>
            </a:r>
            <a:r>
              <a:rPr lang="en-US" sz="3600" b="1" dirty="0" err="1">
                <a:solidFill>
                  <a:srgbClr val="7030A0"/>
                </a:solidFill>
              </a:rPr>
              <a:t>verdrietig</a:t>
            </a:r>
            <a:r>
              <a:rPr lang="en-US" sz="3600" b="1" dirty="0">
                <a:solidFill>
                  <a:srgbClr val="7030A0"/>
                </a:solidFill>
              </a:rPr>
              <a:t>, </a:t>
            </a:r>
            <a:r>
              <a:rPr lang="en-US" sz="3600" b="1" dirty="0" err="1">
                <a:solidFill>
                  <a:srgbClr val="7030A0"/>
                </a:solidFill>
              </a:rPr>
              <a:t>alleen</a:t>
            </a:r>
            <a:r>
              <a:rPr lang="en-US" sz="3600" b="1" dirty="0">
                <a:solidFill>
                  <a:srgbClr val="7030A0"/>
                </a:solidFill>
              </a:rPr>
              <a:t>,</a:t>
            </a: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onrustig</a:t>
            </a:r>
            <a:r>
              <a:rPr lang="en-US" sz="3600" b="1" dirty="0">
                <a:solidFill>
                  <a:srgbClr val="7030A0"/>
                </a:solidFill>
              </a:rPr>
              <a:t>?’</a:t>
            </a: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Zelf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voorbeeld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noemen</a:t>
            </a:r>
            <a:r>
              <a:rPr lang="en-US" sz="3600" b="1" dirty="0">
                <a:solidFill>
                  <a:srgbClr val="7030A0"/>
                </a:solidFill>
              </a:rPr>
              <a:t>: je </a:t>
            </a:r>
            <a:r>
              <a:rPr lang="en-US" sz="3600" b="1" dirty="0" err="1">
                <a:solidFill>
                  <a:srgbClr val="7030A0"/>
                </a:solidFill>
              </a:rPr>
              <a:t>rijdt</a:t>
            </a:r>
            <a:r>
              <a:rPr lang="en-US" sz="3600" b="1" dirty="0">
                <a:solidFill>
                  <a:srgbClr val="7030A0"/>
                </a:solidFill>
              </a:rPr>
              <a:t> n </a:t>
            </a:r>
            <a:r>
              <a:rPr lang="en-US" sz="3600" b="1" dirty="0" err="1">
                <a:solidFill>
                  <a:srgbClr val="7030A0"/>
                </a:solidFill>
              </a:rPr>
              <a:t>huis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na</a:t>
            </a:r>
            <a:endParaRPr lang="en-US" sz="3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Lange </a:t>
            </a:r>
            <a:r>
              <a:rPr lang="en-US" sz="3600" b="1" dirty="0" err="1">
                <a:solidFill>
                  <a:srgbClr val="7030A0"/>
                </a:solidFill>
              </a:rPr>
              <a:t>werkdag</a:t>
            </a:r>
            <a:r>
              <a:rPr lang="en-US" sz="3600" b="1" dirty="0">
                <a:solidFill>
                  <a:srgbClr val="7030A0"/>
                </a:solidFill>
              </a:rPr>
              <a:t>, je man </a:t>
            </a:r>
            <a:r>
              <a:rPr lang="en-US" sz="3600" b="1" dirty="0" err="1">
                <a:solidFill>
                  <a:srgbClr val="7030A0"/>
                </a:solidFill>
              </a:rPr>
              <a:t>app’t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dat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hij</a:t>
            </a:r>
            <a:r>
              <a:rPr lang="en-US" sz="3600" b="1" dirty="0">
                <a:solidFill>
                  <a:srgbClr val="7030A0"/>
                </a:solidFill>
              </a:rPr>
              <a:t> later </a:t>
            </a:r>
          </a:p>
          <a:p>
            <a:pPr>
              <a:buNone/>
            </a:pPr>
            <a:r>
              <a:rPr lang="en-US" sz="3600" b="1" dirty="0" err="1">
                <a:solidFill>
                  <a:srgbClr val="7030A0"/>
                </a:solidFill>
              </a:rPr>
              <a:t>komt</a:t>
            </a:r>
            <a:r>
              <a:rPr lang="en-US" sz="3600" b="1" dirty="0">
                <a:solidFill>
                  <a:srgbClr val="7030A0"/>
                </a:solidFill>
              </a:rPr>
              <a:t> en </a:t>
            </a:r>
            <a:r>
              <a:rPr lang="en-US" sz="3600" b="1" dirty="0" err="1">
                <a:solidFill>
                  <a:srgbClr val="7030A0"/>
                </a:solidFill>
              </a:rPr>
              <a:t>niet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kan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koken</a:t>
            </a:r>
            <a:r>
              <a:rPr lang="en-US" sz="3600" b="1" dirty="0">
                <a:solidFill>
                  <a:srgbClr val="7030A0"/>
                </a:solidFill>
              </a:rPr>
              <a:t>. Je bent </a:t>
            </a:r>
            <a:r>
              <a:rPr lang="en-US" sz="3600" b="1" dirty="0" err="1">
                <a:solidFill>
                  <a:srgbClr val="7030A0"/>
                </a:solidFill>
              </a:rPr>
              <a:t>geïrriteerd</a:t>
            </a:r>
            <a:r>
              <a:rPr lang="en-US" sz="3600" b="1" dirty="0">
                <a:solidFill>
                  <a:srgbClr val="7030A0"/>
                </a:solidFill>
              </a:rPr>
              <a:t>!’</a:t>
            </a: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6"/>
                </a:solidFill>
              </a:rPr>
              <a:t>Emotie</a:t>
            </a:r>
            <a:r>
              <a:rPr lang="en-US" sz="2400" b="1" dirty="0">
                <a:solidFill>
                  <a:schemeClr val="accent6"/>
                </a:solidFill>
              </a:rPr>
              <a:t>-eten de baas</a:t>
            </a:r>
            <a:endParaRPr lang="nl-NL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5328592" cy="365125"/>
          </a:xfrm>
        </p:spPr>
        <p:txBody>
          <a:bodyPr/>
          <a:lstStyle/>
          <a:p>
            <a:r>
              <a:rPr lang="nl-NL">
                <a:solidFill>
                  <a:srgbClr val="7030A0"/>
                </a:solidFill>
              </a:rPr>
              <a:t>www.emotie-etendebaas.nl 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6A40-6544-40D3-AABE-DC0ACEA28A5C}" type="slidenum">
              <a:rPr lang="nl-NL" smtClean="0"/>
              <a:pPr/>
              <a:t>9</a:t>
            </a:fld>
            <a:endParaRPr lang="nl-NL" dirty="0"/>
          </a:p>
        </p:txBody>
      </p:sp>
      <p:sp>
        <p:nvSpPr>
          <p:cNvPr id="9" name="Stroomdiagram: Verbindingslijn 8"/>
          <p:cNvSpPr/>
          <p:nvPr/>
        </p:nvSpPr>
        <p:spPr>
          <a:xfrm>
            <a:off x="4572000" y="1052736"/>
            <a:ext cx="1800200" cy="4968552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ggg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600" b="1" dirty="0">
                <a:solidFill>
                  <a:srgbClr val="7030A0"/>
                </a:solidFill>
              </a:rPr>
              <a:t>‘</a:t>
            </a:r>
            <a:r>
              <a:rPr lang="en-US" sz="3600" b="1" dirty="0" err="1">
                <a:solidFill>
                  <a:srgbClr val="7030A0"/>
                </a:solidFill>
              </a:rPr>
              <a:t>Roept</a:t>
            </a:r>
            <a:r>
              <a:rPr lang="en-US" sz="3600" b="1" dirty="0">
                <a:solidFill>
                  <a:srgbClr val="7030A0"/>
                </a:solidFill>
              </a:rPr>
              <a:t> u </a:t>
            </a:r>
            <a:r>
              <a:rPr lang="en-US" sz="3600" b="1" dirty="0" err="1">
                <a:solidFill>
                  <a:srgbClr val="7030A0"/>
                </a:solidFill>
              </a:rPr>
              <a:t>maar</a:t>
            </a:r>
            <a:r>
              <a:rPr lang="en-US" sz="3600" b="1" dirty="0">
                <a:solidFill>
                  <a:srgbClr val="7030A0"/>
                </a:solidFill>
              </a:rPr>
              <a:t>: </a:t>
            </a:r>
            <a:r>
              <a:rPr lang="en-US" sz="3600" b="1" dirty="0" err="1">
                <a:solidFill>
                  <a:srgbClr val="7030A0"/>
                </a:solidFill>
              </a:rPr>
              <a:t>wat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voel</a:t>
            </a:r>
            <a:r>
              <a:rPr lang="en-US" sz="3600" b="1" dirty="0">
                <a:solidFill>
                  <a:srgbClr val="7030A0"/>
                </a:solidFill>
              </a:rPr>
              <a:t> je op </a:t>
            </a:r>
            <a:r>
              <a:rPr lang="en-US" sz="3600" b="1" dirty="0" err="1">
                <a:solidFill>
                  <a:srgbClr val="7030A0"/>
                </a:solidFill>
              </a:rPr>
              <a:t>dat</a:t>
            </a:r>
            <a:r>
              <a:rPr lang="en-US" sz="3600" b="1" dirty="0">
                <a:solidFill>
                  <a:srgbClr val="7030A0"/>
                </a:solidFill>
              </a:rPr>
              <a:t> moment?</a:t>
            </a:r>
          </a:p>
          <a:p>
            <a:pPr>
              <a:buNone/>
            </a:pPr>
            <a:r>
              <a:rPr lang="en-US" sz="3600" b="1" i="1" dirty="0">
                <a:solidFill>
                  <a:srgbClr val="7030A0"/>
                </a:solidFill>
              </a:rPr>
              <a:t>=&gt; </a:t>
            </a:r>
            <a:r>
              <a:rPr lang="en-US" sz="3600" b="1" i="1" dirty="0" err="1">
                <a:solidFill>
                  <a:srgbClr val="7030A0"/>
                </a:solidFill>
              </a:rPr>
              <a:t>Jij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noteert</a:t>
            </a:r>
            <a:r>
              <a:rPr lang="en-US" sz="3600" b="1" i="1" dirty="0">
                <a:solidFill>
                  <a:srgbClr val="7030A0"/>
                </a:solidFill>
              </a:rPr>
              <a:t> op </a:t>
            </a:r>
            <a:r>
              <a:rPr lang="en-US" sz="3600" b="1" i="1" dirty="0" err="1">
                <a:solidFill>
                  <a:srgbClr val="7030A0"/>
                </a:solidFill>
              </a:rPr>
              <a:t>flipover</a:t>
            </a:r>
            <a:r>
              <a:rPr lang="en-US" sz="3600" b="1" i="1" dirty="0">
                <a:solidFill>
                  <a:srgbClr val="7030A0"/>
                </a:solidFill>
              </a:rPr>
              <a:t>- </a:t>
            </a:r>
            <a:r>
              <a:rPr lang="en-US" sz="3600" b="1" i="1" dirty="0" err="1">
                <a:solidFill>
                  <a:srgbClr val="7030A0"/>
                </a:solidFill>
              </a:rPr>
              <a:t>onder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elkaar</a:t>
            </a:r>
            <a:r>
              <a:rPr lang="en-US" sz="3600" b="1" i="1" dirty="0">
                <a:solidFill>
                  <a:srgbClr val="7030A0"/>
                </a:solidFill>
              </a:rPr>
              <a:t> in </a:t>
            </a:r>
            <a:r>
              <a:rPr lang="en-US" sz="3600" b="1" i="1" dirty="0" err="1">
                <a:solidFill>
                  <a:srgbClr val="7030A0"/>
                </a:solidFill>
              </a:rPr>
              <a:t>rij</a:t>
            </a:r>
            <a:endParaRPr lang="en-US" sz="3600" b="1" i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600" b="1" i="1" dirty="0">
                <a:solidFill>
                  <a:srgbClr val="7030A0"/>
                </a:solidFill>
              </a:rPr>
              <a:t>	Om de </a:t>
            </a:r>
            <a:r>
              <a:rPr lang="en-US" sz="3600" b="1" i="1" dirty="0" err="1">
                <a:solidFill>
                  <a:srgbClr val="7030A0"/>
                </a:solidFill>
              </a:rPr>
              <a:t>beurt</a:t>
            </a:r>
            <a:r>
              <a:rPr lang="en-US" sz="3600" b="1" i="1" dirty="0">
                <a:solidFill>
                  <a:srgbClr val="7030A0"/>
                </a:solidFill>
              </a:rPr>
              <a:t> 1 </a:t>
            </a:r>
            <a:r>
              <a:rPr lang="en-US" sz="3600" b="1" i="1" dirty="0" err="1">
                <a:solidFill>
                  <a:srgbClr val="7030A0"/>
                </a:solidFill>
              </a:rPr>
              <a:t>persoon</a:t>
            </a:r>
            <a:r>
              <a:rPr lang="en-US" sz="3600" b="1" i="1" dirty="0">
                <a:solidFill>
                  <a:srgbClr val="7030A0"/>
                </a:solidFill>
              </a:rPr>
              <a:t> 1 </a:t>
            </a:r>
            <a:r>
              <a:rPr lang="en-US" sz="3600" b="1" i="1" dirty="0" err="1">
                <a:solidFill>
                  <a:srgbClr val="7030A0"/>
                </a:solidFill>
              </a:rPr>
              <a:t>gevoel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kort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laten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melden</a:t>
            </a:r>
            <a:r>
              <a:rPr lang="en-US" sz="3600" b="1" i="1" dirty="0">
                <a:solidFill>
                  <a:srgbClr val="7030A0"/>
                </a:solidFill>
              </a:rPr>
              <a:t>=&gt; </a:t>
            </a:r>
            <a:r>
              <a:rPr lang="en-US" sz="3600" b="1" i="1" dirty="0" err="1">
                <a:solidFill>
                  <a:srgbClr val="7030A0"/>
                </a:solidFill>
              </a:rPr>
              <a:t>bij</a:t>
            </a:r>
            <a:r>
              <a:rPr lang="en-US" sz="3600" b="1" i="1" dirty="0">
                <a:solidFill>
                  <a:srgbClr val="7030A0"/>
                </a:solidFill>
              </a:rPr>
              <a:t> de </a:t>
            </a:r>
            <a:r>
              <a:rPr lang="en-US" sz="3600" b="1" i="1" dirty="0" err="1">
                <a:solidFill>
                  <a:srgbClr val="7030A0"/>
                </a:solidFill>
              </a:rPr>
              <a:t>situatie</a:t>
            </a:r>
            <a:r>
              <a:rPr lang="en-US" sz="3600" b="1" i="1" dirty="0">
                <a:solidFill>
                  <a:srgbClr val="7030A0"/>
                </a:solidFill>
              </a:rPr>
              <a:t> die </a:t>
            </a:r>
            <a:r>
              <a:rPr lang="en-US" sz="3600" b="1" i="1" dirty="0" err="1">
                <a:solidFill>
                  <a:srgbClr val="7030A0"/>
                </a:solidFill>
              </a:rPr>
              <a:t>eerder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genoemd</a:t>
            </a:r>
            <a:r>
              <a:rPr lang="en-US" sz="3600" b="1" i="1" dirty="0">
                <a:solidFill>
                  <a:srgbClr val="7030A0"/>
                </a:solidFill>
              </a:rPr>
              <a:t> is. </a:t>
            </a:r>
          </a:p>
          <a:p>
            <a:pPr>
              <a:buFont typeface="Symbol"/>
              <a:buChar char="Þ"/>
            </a:pPr>
            <a:r>
              <a:rPr lang="en-US" sz="3600" b="1" i="1" dirty="0" err="1">
                <a:solidFill>
                  <a:srgbClr val="7030A0"/>
                </a:solidFill>
              </a:rPr>
              <a:t>Ingrijpen</a:t>
            </a:r>
            <a:r>
              <a:rPr lang="en-US" sz="3600" b="1" i="1" dirty="0">
                <a:solidFill>
                  <a:srgbClr val="7030A0"/>
                </a:solidFill>
              </a:rPr>
              <a:t> en </a:t>
            </a:r>
            <a:r>
              <a:rPr lang="en-US" sz="3600" b="1" i="1" dirty="0" err="1">
                <a:solidFill>
                  <a:srgbClr val="7030A0"/>
                </a:solidFill>
              </a:rPr>
              <a:t>samenvatten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bij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lange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verhalen</a:t>
            </a:r>
            <a:r>
              <a:rPr lang="en-US" sz="3600" b="1" i="1" dirty="0">
                <a:solidFill>
                  <a:srgbClr val="7030A0"/>
                </a:solidFill>
              </a:rPr>
              <a:t>. </a:t>
            </a:r>
          </a:p>
          <a:p>
            <a:pPr>
              <a:buFont typeface="Symbol"/>
              <a:buChar char="Þ"/>
            </a:pPr>
            <a:r>
              <a:rPr lang="en-US" sz="3600" b="1" i="1" dirty="0" err="1">
                <a:solidFill>
                  <a:srgbClr val="7030A0"/>
                </a:solidFill>
              </a:rPr>
              <a:t>Emoties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benoemen</a:t>
            </a:r>
            <a:r>
              <a:rPr lang="en-US" sz="3600" b="1" i="1" dirty="0">
                <a:solidFill>
                  <a:srgbClr val="7030A0"/>
                </a:solidFill>
              </a:rPr>
              <a:t>: </a:t>
            </a:r>
            <a:r>
              <a:rPr lang="en-US" sz="3600" b="1" i="1" dirty="0" err="1">
                <a:solidFill>
                  <a:srgbClr val="7030A0"/>
                </a:solidFill>
              </a:rPr>
              <a:t>bijv</a:t>
            </a:r>
            <a:r>
              <a:rPr lang="en-US" sz="3600" b="1" i="1" dirty="0">
                <a:solidFill>
                  <a:srgbClr val="7030A0"/>
                </a:solidFill>
              </a:rPr>
              <a:t>. ‘</a:t>
            </a:r>
            <a:r>
              <a:rPr lang="en-US" sz="3600" b="1" i="1" dirty="0" err="1">
                <a:solidFill>
                  <a:srgbClr val="7030A0"/>
                </a:solidFill>
              </a:rPr>
              <a:t>ik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zie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dat</a:t>
            </a:r>
            <a:r>
              <a:rPr lang="en-US" sz="3600" b="1" i="1" dirty="0">
                <a:solidFill>
                  <a:srgbClr val="7030A0"/>
                </a:solidFill>
              </a:rPr>
              <a:t> het je nu </a:t>
            </a:r>
            <a:r>
              <a:rPr lang="en-US" sz="3600" b="1" i="1" dirty="0" err="1">
                <a:solidFill>
                  <a:srgbClr val="7030A0"/>
                </a:solidFill>
              </a:rPr>
              <a:t>ook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raakt</a:t>
            </a:r>
            <a:r>
              <a:rPr lang="en-US" sz="3600" b="1" i="1" dirty="0">
                <a:solidFill>
                  <a:srgbClr val="7030A0"/>
                </a:solidFill>
              </a:rPr>
              <a:t>’. Je </a:t>
            </a:r>
            <a:r>
              <a:rPr lang="en-US" sz="3600" b="1" i="1" dirty="0" err="1">
                <a:solidFill>
                  <a:srgbClr val="7030A0"/>
                </a:solidFill>
              </a:rPr>
              <a:t>hoeft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niet</a:t>
            </a:r>
            <a:r>
              <a:rPr lang="en-US" sz="3600" b="1" i="1" dirty="0">
                <a:solidFill>
                  <a:srgbClr val="7030A0"/>
                </a:solidFill>
              </a:rPr>
              <a:t> op de </a:t>
            </a:r>
            <a:r>
              <a:rPr lang="en-US" sz="3600" b="1" i="1" dirty="0" err="1">
                <a:solidFill>
                  <a:srgbClr val="7030A0"/>
                </a:solidFill>
              </a:rPr>
              <a:t>lastige</a:t>
            </a:r>
            <a:r>
              <a:rPr lang="en-US" sz="3600" b="1" i="1" dirty="0">
                <a:solidFill>
                  <a:srgbClr val="7030A0"/>
                </a:solidFill>
              </a:rPr>
              <a:t> of </a:t>
            </a:r>
            <a:r>
              <a:rPr lang="en-US" sz="3600" b="1" i="1" dirty="0" err="1">
                <a:solidFill>
                  <a:srgbClr val="7030A0"/>
                </a:solidFill>
              </a:rPr>
              <a:t>ingrijpende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situatie</a:t>
            </a:r>
            <a:r>
              <a:rPr lang="en-US" sz="3600" b="1" i="1" dirty="0">
                <a:solidFill>
                  <a:srgbClr val="7030A0"/>
                </a:solidFill>
              </a:rPr>
              <a:t> in </a:t>
            </a:r>
            <a:r>
              <a:rPr lang="en-US" sz="3600" b="1" i="1" dirty="0" err="1">
                <a:solidFill>
                  <a:srgbClr val="7030A0"/>
                </a:solidFill>
              </a:rPr>
              <a:t>te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gaan</a:t>
            </a:r>
            <a:r>
              <a:rPr lang="en-US" sz="3600" b="1" i="1" dirty="0">
                <a:solidFill>
                  <a:srgbClr val="7030A0"/>
                </a:solidFill>
              </a:rPr>
              <a:t>.</a:t>
            </a:r>
          </a:p>
          <a:p>
            <a:pPr>
              <a:buFont typeface="Symbol"/>
              <a:buChar char="Þ"/>
            </a:pPr>
            <a:r>
              <a:rPr lang="en-US" sz="3600" b="1" i="1" dirty="0">
                <a:solidFill>
                  <a:srgbClr val="7030A0"/>
                </a:solidFill>
              </a:rPr>
              <a:t>‘</a:t>
            </a:r>
            <a:r>
              <a:rPr lang="en-US" sz="3600" b="1" i="1" dirty="0" err="1">
                <a:solidFill>
                  <a:srgbClr val="7030A0"/>
                </a:solidFill>
              </a:rPr>
              <a:t>gestrest</a:t>
            </a:r>
            <a:r>
              <a:rPr lang="en-US" sz="3600" b="1" i="1" dirty="0">
                <a:solidFill>
                  <a:srgbClr val="7030A0"/>
                </a:solidFill>
              </a:rPr>
              <a:t>.. Is </a:t>
            </a:r>
            <a:r>
              <a:rPr lang="en-US" sz="3600" b="1" i="1" dirty="0" err="1">
                <a:solidFill>
                  <a:srgbClr val="7030A0"/>
                </a:solidFill>
              </a:rPr>
              <a:t>dat</a:t>
            </a:r>
            <a:r>
              <a:rPr lang="en-US" sz="3600" b="1" i="1" dirty="0">
                <a:solidFill>
                  <a:srgbClr val="7030A0"/>
                </a:solidFill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</a:rPr>
              <a:t>onrustig</a:t>
            </a:r>
            <a:r>
              <a:rPr lang="en-US" sz="3600" b="1" i="1" dirty="0">
                <a:solidFill>
                  <a:srgbClr val="7030A0"/>
                </a:solidFill>
              </a:rPr>
              <a:t>? Bang? </a:t>
            </a:r>
            <a:r>
              <a:rPr lang="en-US" sz="3600" b="1" i="1" dirty="0" err="1">
                <a:solidFill>
                  <a:srgbClr val="7030A0"/>
                </a:solidFill>
              </a:rPr>
              <a:t>Wanhopig</a:t>
            </a:r>
            <a:r>
              <a:rPr lang="en-US" sz="3600" b="1" i="1" dirty="0">
                <a:solidFill>
                  <a:srgbClr val="7030A0"/>
                </a:solidFill>
              </a:rPr>
              <a:t>?’</a:t>
            </a:r>
          </a:p>
          <a:p>
            <a:pPr>
              <a:buNone/>
            </a:pPr>
            <a:endParaRPr lang="en-US" sz="3600" b="1" i="1" dirty="0">
              <a:solidFill>
                <a:srgbClr val="7030A0"/>
              </a:solidFill>
            </a:endParaRPr>
          </a:p>
          <a:p>
            <a:pPr>
              <a:buFont typeface="Symbol"/>
              <a:buChar char="Þ"/>
            </a:pPr>
            <a:r>
              <a:rPr lang="en-US" sz="3600" b="1" i="1" dirty="0" err="1">
                <a:solidFill>
                  <a:srgbClr val="7030A0"/>
                </a:solidFill>
              </a:rPr>
              <a:t>Schrijf</a:t>
            </a:r>
            <a:r>
              <a:rPr lang="en-US" sz="3600" b="1" i="1" dirty="0">
                <a:solidFill>
                  <a:srgbClr val="7030A0"/>
                </a:solidFill>
              </a:rPr>
              <a:t> in 1 </a:t>
            </a:r>
            <a:r>
              <a:rPr lang="en-US" sz="3600" b="1" i="1" dirty="0" err="1">
                <a:solidFill>
                  <a:srgbClr val="7030A0"/>
                </a:solidFill>
              </a:rPr>
              <a:t>woord</a:t>
            </a:r>
            <a:r>
              <a:rPr lang="en-US" sz="3600" b="1" i="1" dirty="0">
                <a:solidFill>
                  <a:srgbClr val="7030A0"/>
                </a:solidFill>
              </a:rPr>
              <a:t> het </a:t>
            </a:r>
            <a:r>
              <a:rPr lang="en-US" sz="3600" b="1" i="1" dirty="0" err="1">
                <a:solidFill>
                  <a:srgbClr val="7030A0"/>
                </a:solidFill>
              </a:rPr>
              <a:t>gevoel</a:t>
            </a:r>
            <a:r>
              <a:rPr lang="en-US" sz="3600" b="1" i="1" dirty="0">
                <a:solidFill>
                  <a:srgbClr val="7030A0"/>
                </a:solidFill>
              </a:rPr>
              <a:t> op</a:t>
            </a:r>
          </a:p>
          <a:p>
            <a:pPr marL="742950" indent="-742950">
              <a:buNone/>
            </a:pP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Toppunt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2019</TotalTime>
  <Words>1335</Words>
  <Application>Microsoft Office PowerPoint</Application>
  <PresentationFormat>Diavoorstelling (4:3)</PresentationFormat>
  <Paragraphs>262</Paragraphs>
  <Slides>24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28" baseType="lpstr">
      <vt:lpstr>Arial</vt:lpstr>
      <vt:lpstr>Calibri</vt:lpstr>
      <vt:lpstr>Symbol</vt:lpstr>
      <vt:lpstr>Office-thema</vt:lpstr>
      <vt:lpstr>Emotie-eten de baas  Opzet workshop </vt:lpstr>
      <vt:lpstr>Emotie-eten de baas 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  <vt:lpstr>Emotie-eten de baas</vt:lpstr>
    </vt:vector>
  </TitlesOfParts>
  <Company>Aletta Jacobscollege Hoogezand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Coachend begeleiden  voor diëtisten</dc:title>
  <dc:creator>Fenna</dc:creator>
  <cp:lastModifiedBy>Sara van Grootel</cp:lastModifiedBy>
  <cp:revision>266</cp:revision>
  <dcterms:created xsi:type="dcterms:W3CDTF">2012-01-18T08:25:54Z</dcterms:created>
  <dcterms:modified xsi:type="dcterms:W3CDTF">2021-08-05T10:08:00Z</dcterms:modified>
</cp:coreProperties>
</file>